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8" r:id="rId3"/>
    <p:sldId id="275" r:id="rId4"/>
    <p:sldId id="274" r:id="rId5"/>
    <p:sldId id="269" r:id="rId6"/>
    <p:sldId id="276" r:id="rId7"/>
    <p:sldId id="277" r:id="rId8"/>
    <p:sldId id="278" r:id="rId9"/>
    <p:sldId id="279" r:id="rId10"/>
    <p:sldId id="283" r:id="rId11"/>
    <p:sldId id="281" r:id="rId12"/>
    <p:sldId id="282" r:id="rId13"/>
    <p:sldId id="267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D69B0EA-D1FB-4886-85FE-A0CD87E3A68E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B32351F-62A2-4B72-8F1C-5D708C25FF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48775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22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116F682-D95D-4434-9411-E519C2209221}" type="slidenum">
              <a:rPr lang="cs-CZ" smtClean="0"/>
              <a:pPr eaLnBrk="1" hangingPunct="1"/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32351F-62A2-4B72-8F1C-5D708C25FF74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76305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32351F-62A2-4B72-8F1C-5D708C25FF74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96854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32351F-62A2-4B72-8F1C-5D708C25FF74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561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614E18E-77B0-4004-A138-DA43A1783809}" type="slidenum">
              <a:rPr lang="cs-CZ" smtClean="0"/>
              <a:pPr eaLnBrk="1" hangingPunct="1"/>
              <a:t>13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33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413C6E3-CCDB-42D4-B45A-47F94EEE74C5}" type="slidenum">
              <a:rPr lang="cs-CZ" smtClean="0"/>
              <a:pPr eaLnBrk="1" hangingPunct="1"/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32351F-62A2-4B72-8F1C-5D708C25FF74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7192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81D05E9-1F22-483A-A55E-A97DB59235E1}" type="slidenum">
              <a:rPr lang="cs-CZ" smtClean="0"/>
              <a:pPr eaLnBrk="1" hangingPunct="1"/>
              <a:t>4</a:t>
            </a:fld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71D4F0B-EB07-4391-B7A2-CD777CC91FB0}" type="slidenum">
              <a:rPr lang="cs-CZ" smtClean="0"/>
              <a:pPr eaLnBrk="1" hangingPunct="1"/>
              <a:t>5</a:t>
            </a:fld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32351F-62A2-4B72-8F1C-5D708C25FF74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2979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32351F-62A2-4B72-8F1C-5D708C25FF74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63739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32351F-62A2-4B72-8F1C-5D708C25FF74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7221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32351F-62A2-4B72-8F1C-5D708C25FF74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6291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5672D-824A-402E-9F6C-E8C05FD5FE64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D793A-E0C6-4053-AB89-972635FA32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4343410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07599-7F80-44B3-9120-D789D1414AA5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77838-338F-4A77-8FD1-FCEEB91783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4419723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0DF40-7B26-42DC-8255-9B37BE791BB6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E443C-9AFE-4753-B960-A58F5BC8B0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5790032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5B9ED-97CC-42A8-8045-22F0CA9DA1A6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8FA13-B467-48EA-BCA3-76CB00ECE6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867268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1ED08-04E8-4406-BBAF-A09A1BFD343B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9B765-EF5B-4F3E-9D84-1639D381FA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6021129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B969E-ED63-479C-A97D-CCAE7039885A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D289F-BF8D-4DAA-A9FD-8394921E90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4726484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E4067-B7C5-47A2-A2A3-903C43310D3D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0D9D4-E546-4198-8B85-8ED312B4A0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2481475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F109C-BBFB-40AA-99C1-FA7DDFB3A5D2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B3711-447B-449D-8E29-E44D975A8F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6169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79A72-3635-4C34-8B43-0E7C0738FD87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61D75-5810-4882-8F37-28369C7918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3466642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BFD9D-830B-4414-B516-7094E69A5286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E23F5-FFDF-4C97-AF3C-F2E96B1BBE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7966018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F6FC3-165E-4B5B-9A14-119C968612C3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6F3D0-B770-4DBC-BEB7-76C8A2FF7B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9566906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552EB-B8F0-4407-AB6B-044146A8DD75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FD3AA-56F0-4EF3-81C3-398246354B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143053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8EDAE0-5127-4C7B-BC69-F76047222AA0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749ECE-7382-40F3-8C6D-AB5C784C08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Komplexní čísla - 4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Matematické operace</a:t>
            </a:r>
            <a:br>
              <a:rPr lang="cs-CZ" b="1" dirty="0" smtClean="0"/>
            </a:br>
            <a:r>
              <a:rPr lang="cs-CZ" b="1" dirty="0" smtClean="0"/>
              <a:t>s komplexními čísly </a:t>
            </a:r>
            <a:endParaRPr lang="cs-CZ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7538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VY_32_INOVACE_20-04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Obrázek a) – d):</a:t>
            </a:r>
          </a:p>
          <a:p>
            <a:r>
              <a:rPr lang="cs-CZ" dirty="0" smtClean="0"/>
              <a:t>(vyučující průběžně znázorňuje </a:t>
            </a:r>
            <a:br>
              <a:rPr lang="cs-CZ" dirty="0" smtClean="0"/>
            </a:br>
            <a:r>
              <a:rPr lang="cs-CZ" dirty="0" smtClean="0"/>
              <a:t>na tabuli)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678059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4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Násobení komplexních čísel:</a:t>
            </a:r>
            <a:br>
              <a:rPr lang="cs-CZ" b="1" dirty="0" smtClean="0"/>
            </a:br>
            <a:r>
              <a:rPr lang="cs-CZ" b="1" dirty="0" smtClean="0"/>
              <a:t>násobíme stejně jako „dvě závorky“</a:t>
            </a:r>
            <a:br>
              <a:rPr lang="cs-CZ" b="1" dirty="0" smtClean="0"/>
            </a:br>
            <a:r>
              <a:rPr lang="cs-CZ" b="1" dirty="0" smtClean="0"/>
              <a:t>s přihlédnutím ke vztahu i</a:t>
            </a:r>
            <a:r>
              <a:rPr lang="cs-CZ" b="1" baseline="30000" dirty="0" smtClean="0"/>
              <a:t>2</a:t>
            </a:r>
            <a:r>
              <a:rPr lang="cs-CZ" b="1" dirty="0" smtClean="0"/>
              <a:t> = -1 .</a:t>
            </a:r>
          </a:p>
          <a:p>
            <a:r>
              <a:rPr lang="cs-CZ" b="1" dirty="0" smtClean="0"/>
              <a:t>Vypočti součiny </a:t>
            </a:r>
            <a:r>
              <a:rPr lang="cs-CZ" b="1" dirty="0" err="1" smtClean="0"/>
              <a:t>u.v</a:t>
            </a:r>
            <a:r>
              <a:rPr lang="cs-CZ" b="1" dirty="0" smtClean="0"/>
              <a:t> z příkladu 2</a:t>
            </a:r>
          </a:p>
          <a:p>
            <a:r>
              <a:rPr lang="cs-CZ" b="1" dirty="0" smtClean="0"/>
              <a:t>Řešení:</a:t>
            </a:r>
            <a:br>
              <a:rPr lang="cs-CZ" b="1" dirty="0" smtClean="0"/>
            </a:br>
            <a:r>
              <a:rPr lang="cs-CZ" b="1" dirty="0" smtClean="0"/>
              <a:t>a) </a:t>
            </a:r>
            <a:r>
              <a:rPr lang="cs-CZ" b="1" dirty="0" err="1" smtClean="0"/>
              <a:t>u.v</a:t>
            </a:r>
            <a:r>
              <a:rPr lang="cs-CZ" b="1" dirty="0" smtClean="0"/>
              <a:t> = ( 1+ i).( 2 + i) = 2 + i + 2i + i</a:t>
            </a:r>
            <a:r>
              <a:rPr lang="cs-CZ" b="1" baseline="30000" dirty="0" smtClean="0"/>
              <a:t>2</a:t>
            </a:r>
            <a:r>
              <a:rPr lang="cs-CZ" b="1" dirty="0" smtClean="0"/>
              <a:t> =</a:t>
            </a:r>
            <a:br>
              <a:rPr lang="cs-CZ" b="1" dirty="0" smtClean="0"/>
            </a:br>
            <a:r>
              <a:rPr lang="cs-CZ" b="1" dirty="0" smtClean="0"/>
              <a:t>           = 1 + 3i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63919394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4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 smtClean="0"/>
              </a:p>
              <a:p>
                <a:r>
                  <a:rPr lang="cs-CZ" b="1" dirty="0" smtClean="0"/>
                  <a:t>b) </a:t>
                </a:r>
                <a:r>
                  <a:rPr lang="cs-CZ" b="1" dirty="0" err="1" smtClean="0"/>
                  <a:t>u.v</a:t>
                </a:r>
                <a:r>
                  <a:rPr lang="cs-CZ" b="1" dirty="0" smtClean="0"/>
                  <a:t> = (-2i) .( -1-3i) = 2i + 6i</a:t>
                </a:r>
                <a:r>
                  <a:rPr lang="cs-CZ" b="1" baseline="30000" dirty="0" smtClean="0"/>
                  <a:t>2</a:t>
                </a:r>
                <a:r>
                  <a:rPr lang="cs-CZ" b="1" dirty="0" smtClean="0"/>
                  <a:t> = -6 + 2i</a:t>
                </a:r>
              </a:p>
              <a:p>
                <a:r>
                  <a:rPr lang="cs-CZ" b="1" dirty="0" smtClean="0"/>
                  <a:t>c) </a:t>
                </a:r>
                <a:r>
                  <a:rPr lang="cs-CZ" b="1" dirty="0" err="1" smtClean="0"/>
                  <a:t>u.v</a:t>
                </a:r>
                <a:r>
                  <a:rPr lang="cs-CZ" b="1" dirty="0" smtClean="0"/>
                  <a:t> =(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cs-CZ" b="1" dirty="0" smtClean="0"/>
                  <a:t> - i ). (2 – i )= </a:t>
                </a:r>
                <a:br>
                  <a:rPr lang="cs-CZ" b="1" dirty="0" smtClean="0"/>
                </a:br>
                <a:r>
                  <a:rPr lang="cs-CZ" b="1" dirty="0" smtClean="0"/>
                  <a:t>           = 2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cs-CZ" b="1" dirty="0" smtClean="0"/>
                  <a:t> -i</a:t>
                </a:r>
                <a:r>
                  <a:rPr lang="cs-CZ" b="1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cs-CZ" b="1" dirty="0" smtClean="0"/>
                  <a:t> - 2i + i</a:t>
                </a:r>
                <a:r>
                  <a:rPr lang="cs-CZ" b="1" baseline="30000" dirty="0" smtClean="0"/>
                  <a:t>2</a:t>
                </a:r>
                <a:r>
                  <a:rPr lang="cs-CZ" b="1" dirty="0" smtClean="0"/>
                  <a:t> =</a:t>
                </a:r>
                <a:br>
                  <a:rPr lang="cs-CZ" b="1" dirty="0" smtClean="0"/>
                </a:br>
                <a:r>
                  <a:rPr lang="cs-CZ" b="1" dirty="0" smtClean="0"/>
                  <a:t>              2</a:t>
                </a:r>
                <a:r>
                  <a:rPr lang="cs-CZ" b="1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cs-CZ" b="1" dirty="0" smtClean="0"/>
                  <a:t> -1 – i 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cs-CZ" b="1" dirty="0" smtClean="0"/>
                  <a:t> + 2 )  </a:t>
                </a:r>
              </a:p>
              <a:p>
                <a:r>
                  <a:rPr lang="cs-CZ" b="1" dirty="0" smtClean="0"/>
                  <a:t>d) </a:t>
                </a:r>
                <a:r>
                  <a:rPr lang="cs-CZ" b="1" dirty="0" err="1" smtClean="0"/>
                  <a:t>u.v</a:t>
                </a:r>
                <a:r>
                  <a:rPr lang="cs-CZ" b="1" dirty="0" smtClean="0"/>
                  <a:t> = ( -2 -3i ). ( -1 + i ) =</a:t>
                </a:r>
                <a:br>
                  <a:rPr lang="cs-CZ" b="1" dirty="0" smtClean="0"/>
                </a:br>
                <a:r>
                  <a:rPr lang="cs-CZ" b="1" dirty="0" smtClean="0"/>
                  <a:t>           = 2 -2i + 3i -3i</a:t>
                </a:r>
                <a:r>
                  <a:rPr lang="cs-CZ" b="1" baseline="30000" dirty="0" smtClean="0"/>
                  <a:t>2</a:t>
                </a:r>
                <a:r>
                  <a:rPr lang="cs-CZ" b="1" dirty="0" smtClean="0"/>
                  <a:t> =</a:t>
                </a:r>
                <a:br>
                  <a:rPr lang="cs-CZ" b="1" dirty="0" smtClean="0"/>
                </a:br>
                <a:r>
                  <a:rPr lang="cs-CZ" b="1" dirty="0" smtClean="0"/>
                  <a:t>           =  5 + i !!!</a:t>
                </a:r>
              </a:p>
              <a:p>
                <a:endParaRPr lang="cs-CZ" baseline="300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b="-49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331215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376092"/>
                </a:solidFill>
              </a:rPr>
              <a:t>Děkuji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 smtClean="0"/>
              <a:t>Autor DUM: Mgr. Jan </a:t>
            </a:r>
            <a:r>
              <a:rPr lang="cs-CZ" b="1" dirty="0" err="1" smtClean="0"/>
              <a:t>Bajnar</a:t>
            </a:r>
            <a:endParaRPr lang="cs-CZ" b="1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Operace – lekce č.4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V lekci č.3 jsme definovali rovnost</a:t>
            </a:r>
            <a:br>
              <a:rPr lang="cs-CZ" b="1" dirty="0" smtClean="0"/>
            </a:br>
            <a:r>
              <a:rPr lang="cs-CZ" b="1" dirty="0" smtClean="0"/>
              <a:t>dvou komplexních čísel a absolutní</a:t>
            </a:r>
            <a:br>
              <a:rPr lang="cs-CZ" b="1" dirty="0" smtClean="0"/>
            </a:br>
            <a:r>
              <a:rPr lang="cs-CZ" b="1" dirty="0" smtClean="0"/>
              <a:t>hodnotu komplexních čísel.</a:t>
            </a:r>
          </a:p>
          <a:p>
            <a:pPr>
              <a:defRPr/>
            </a:pPr>
            <a:r>
              <a:rPr lang="cs-CZ" b="1" dirty="0" smtClean="0"/>
              <a:t>Operace násobení komplexního</a:t>
            </a:r>
            <a:br>
              <a:rPr lang="cs-CZ" b="1" dirty="0" smtClean="0"/>
            </a:br>
            <a:r>
              <a:rPr lang="cs-CZ" b="1" dirty="0" smtClean="0"/>
              <a:t>čísla reálným číslem:</a:t>
            </a:r>
          </a:p>
          <a:p>
            <a:pPr>
              <a:defRPr/>
            </a:pPr>
            <a:r>
              <a:rPr lang="cs-CZ" b="1" dirty="0"/>
              <a:t>Nechť </a:t>
            </a:r>
            <a:r>
              <a:rPr lang="cs-CZ" b="1" dirty="0" smtClean="0"/>
              <a:t>z </a:t>
            </a:r>
            <a:r>
              <a:rPr lang="cs-CZ" b="1" dirty="0"/>
              <a:t>= </a:t>
            </a:r>
            <a:r>
              <a:rPr lang="cs-CZ" b="1" dirty="0" smtClean="0"/>
              <a:t>a </a:t>
            </a:r>
            <a:r>
              <a:rPr lang="cs-CZ" b="1" dirty="0"/>
              <a:t>+ </a:t>
            </a:r>
            <a:r>
              <a:rPr lang="cs-CZ" b="1" dirty="0" err="1" smtClean="0"/>
              <a:t>bi</a:t>
            </a:r>
            <a:r>
              <a:rPr lang="cs-CZ" b="1" dirty="0" smtClean="0"/>
              <a:t> </a:t>
            </a:r>
            <a:r>
              <a:rPr lang="cs-CZ" b="1" dirty="0" smtClean="0"/>
              <a:t>a k je libovolné</a:t>
            </a:r>
            <a:br>
              <a:rPr lang="cs-CZ" b="1" dirty="0" smtClean="0"/>
            </a:br>
            <a:r>
              <a:rPr lang="cs-CZ" b="1" dirty="0" smtClean="0"/>
              <a:t>reálné číslo. Pak číslo</a:t>
            </a:r>
            <a:br>
              <a:rPr lang="cs-CZ" b="1" dirty="0" smtClean="0"/>
            </a:br>
            <a:r>
              <a:rPr lang="cs-CZ" b="1" dirty="0" err="1" smtClean="0"/>
              <a:t>k.z</a:t>
            </a:r>
            <a:r>
              <a:rPr lang="cs-CZ" b="1" dirty="0" smtClean="0"/>
              <a:t> </a:t>
            </a:r>
            <a:r>
              <a:rPr lang="cs-CZ" b="1" dirty="0" smtClean="0"/>
              <a:t>= </a:t>
            </a:r>
            <a:r>
              <a:rPr lang="cs-CZ" b="1" dirty="0" smtClean="0"/>
              <a:t>k(a </a:t>
            </a:r>
            <a:r>
              <a:rPr lang="cs-CZ" b="1" dirty="0"/>
              <a:t>+ </a:t>
            </a:r>
            <a:r>
              <a:rPr lang="cs-CZ" b="1" dirty="0" err="1" smtClean="0"/>
              <a:t>bi</a:t>
            </a:r>
            <a:r>
              <a:rPr lang="cs-CZ" b="1" dirty="0" smtClean="0"/>
              <a:t>) = </a:t>
            </a:r>
            <a:r>
              <a:rPr lang="cs-CZ" b="1" dirty="0" err="1" smtClean="0"/>
              <a:t>k.a</a:t>
            </a:r>
            <a:r>
              <a:rPr lang="cs-CZ" b="1" dirty="0" smtClean="0"/>
              <a:t> </a:t>
            </a:r>
            <a:r>
              <a:rPr lang="cs-CZ" b="1" dirty="0" smtClean="0"/>
              <a:t>+ </a:t>
            </a:r>
            <a:r>
              <a:rPr lang="cs-CZ" b="1" dirty="0" smtClean="0"/>
              <a:t>k.bi </a:t>
            </a:r>
            <a:endParaRPr lang="cs-CZ" b="1" dirty="0" smtClean="0"/>
          </a:p>
          <a:p>
            <a:pPr>
              <a:defRPr/>
            </a:pPr>
            <a:endParaRPr lang="cs-CZ" b="1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Nazýváme reálným násobkem</a:t>
                </a:r>
                <a:br>
                  <a:rPr lang="cs-CZ" b="1" dirty="0"/>
                </a:br>
                <a:r>
                  <a:rPr lang="cs-CZ" b="1" dirty="0"/>
                  <a:t>komplexního </a:t>
                </a:r>
                <a:r>
                  <a:rPr lang="cs-CZ" b="1" dirty="0" smtClean="0"/>
                  <a:t>čísla</a:t>
                </a:r>
              </a:p>
              <a:p>
                <a:r>
                  <a:rPr lang="cs-CZ" b="1" dirty="0" smtClean="0"/>
                  <a:t>Vypočtěte </a:t>
                </a:r>
                <a:r>
                  <a:rPr lang="cs-CZ" b="1" dirty="0"/>
                  <a:t>součiny </a:t>
                </a:r>
                <a:r>
                  <a:rPr lang="cs-CZ" b="1" dirty="0" err="1"/>
                  <a:t>k.z</a:t>
                </a:r>
                <a:r>
                  <a:rPr lang="cs-CZ" b="1" baseline="-25000" dirty="0" err="1"/>
                  <a:t>i</a:t>
                </a:r>
                <a:r>
                  <a:rPr lang="cs-CZ" b="1" dirty="0"/>
                  <a:t>, je-li</a:t>
                </a:r>
                <a:br>
                  <a:rPr lang="cs-CZ" b="1" dirty="0"/>
                </a:br>
                <a:r>
                  <a:rPr lang="cs-CZ" b="1" dirty="0"/>
                  <a:t>k= -2; 3;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cs-CZ" b="1" dirty="0"/>
                  <a:t> ; 0; -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r>
                  <a:rPr lang="cs-CZ" b="1" dirty="0"/>
                  <a:t>  </a:t>
                </a:r>
                <a:endParaRPr lang="cs-CZ" b="1" dirty="0" smtClean="0"/>
              </a:p>
              <a:p>
                <a:r>
                  <a:rPr lang="cs-CZ" b="1" dirty="0" smtClean="0"/>
                  <a:t>z</a:t>
                </a:r>
                <a:r>
                  <a:rPr lang="cs-CZ" b="1" baseline="-25000" dirty="0" smtClean="0"/>
                  <a:t>1 </a:t>
                </a:r>
                <a:r>
                  <a:rPr lang="cs-CZ" b="1" dirty="0"/>
                  <a:t>= -1 –i</a:t>
                </a:r>
              </a:p>
              <a:p>
                <a:r>
                  <a:rPr lang="cs-CZ" b="1" dirty="0"/>
                  <a:t>Z</a:t>
                </a:r>
                <a:r>
                  <a:rPr lang="cs-CZ" b="1" baseline="-25000" dirty="0"/>
                  <a:t>2</a:t>
                </a:r>
                <a:r>
                  <a:rPr lang="cs-CZ" b="1" dirty="0"/>
                  <a:t> = i 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endParaRPr lang="cs-CZ" b="1" dirty="0"/>
              </a:p>
              <a:p>
                <a:r>
                  <a:rPr lang="cs-CZ" b="1" dirty="0"/>
                  <a:t>Z</a:t>
                </a:r>
                <a:r>
                  <a:rPr lang="cs-CZ" b="1" baseline="-25000" dirty="0"/>
                  <a:t>3</a:t>
                </a:r>
                <a:r>
                  <a:rPr lang="cs-CZ" b="1" dirty="0"/>
                  <a:t> = 4 + 2i</a:t>
                </a:r>
              </a:p>
              <a:p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066006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781550"/>
              </a:xfrm>
            </p:spPr>
            <p:txBody>
              <a:bodyPr/>
              <a:lstStyle/>
              <a:p>
                <a:r>
                  <a:rPr lang="cs-CZ" b="1" dirty="0" smtClean="0"/>
                  <a:t>Řešení pro první hodnotu k = -2:</a:t>
                </a:r>
                <a:endParaRPr lang="cs-CZ" b="1" dirty="0"/>
              </a:p>
              <a:p>
                <a:r>
                  <a:rPr lang="cs-CZ" b="1" dirty="0"/>
                  <a:t>k.z</a:t>
                </a:r>
                <a:r>
                  <a:rPr lang="cs-CZ" b="1" baseline="-25000" dirty="0"/>
                  <a:t>1</a:t>
                </a:r>
                <a:r>
                  <a:rPr lang="cs-CZ" b="1" dirty="0"/>
                  <a:t> = 2 + </a:t>
                </a:r>
                <a:r>
                  <a:rPr lang="cs-CZ" b="1" dirty="0" smtClean="0"/>
                  <a:t>2i</a:t>
                </a:r>
              </a:p>
              <a:p>
                <a:r>
                  <a:rPr lang="cs-CZ" b="1" dirty="0" smtClean="0"/>
                  <a:t>k.z</a:t>
                </a:r>
                <a:r>
                  <a:rPr lang="cs-CZ" b="1" baseline="-25000" dirty="0" smtClean="0"/>
                  <a:t>2</a:t>
                </a:r>
                <a:r>
                  <a:rPr lang="cs-CZ" b="1" dirty="0" smtClean="0"/>
                  <a:t> </a:t>
                </a:r>
                <a:r>
                  <a:rPr lang="cs-CZ" b="1" dirty="0"/>
                  <a:t>= -2i -2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endParaRPr lang="cs-CZ" b="1" dirty="0" smtClean="0"/>
              </a:p>
              <a:p>
                <a:r>
                  <a:rPr lang="cs-CZ" b="1" dirty="0" smtClean="0"/>
                  <a:t>k.z</a:t>
                </a:r>
                <a:r>
                  <a:rPr lang="cs-CZ" b="1" baseline="-25000" dirty="0" smtClean="0"/>
                  <a:t>3 </a:t>
                </a:r>
                <a:r>
                  <a:rPr lang="cs-CZ" b="1" dirty="0"/>
                  <a:t>= -8 - </a:t>
                </a:r>
                <a:r>
                  <a:rPr lang="cs-CZ" b="1" dirty="0" smtClean="0"/>
                  <a:t>4i</a:t>
                </a:r>
              </a:p>
              <a:p>
                <a:r>
                  <a:rPr lang="cs-CZ" b="1" dirty="0" smtClean="0"/>
                  <a:t>Obdobně vyjádřete ostatní součiny</a:t>
                </a:r>
              </a:p>
              <a:p>
                <a:endParaRPr lang="cs-CZ" b="1" dirty="0"/>
              </a:p>
              <a:p>
                <a:pPr>
                  <a:defRPr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781550"/>
              </a:xfrm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Součet komplexních čísel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Operace součet:</a:t>
            </a:r>
            <a:br>
              <a:rPr lang="cs-CZ" b="1" dirty="0"/>
            </a:br>
            <a:r>
              <a:rPr lang="cs-CZ" b="1" dirty="0"/>
              <a:t>Nechť z</a:t>
            </a:r>
            <a:r>
              <a:rPr lang="cs-CZ" b="1" baseline="-25000" dirty="0"/>
              <a:t>1</a:t>
            </a:r>
            <a:r>
              <a:rPr lang="cs-CZ" b="1" dirty="0"/>
              <a:t> = a</a:t>
            </a:r>
            <a:r>
              <a:rPr lang="cs-CZ" b="1" baseline="-25000" dirty="0"/>
              <a:t>1</a:t>
            </a:r>
            <a:r>
              <a:rPr lang="cs-CZ" b="1" dirty="0"/>
              <a:t> + b</a:t>
            </a:r>
            <a:r>
              <a:rPr lang="cs-CZ" b="1" baseline="-25000" dirty="0"/>
              <a:t>1</a:t>
            </a:r>
            <a:r>
              <a:rPr lang="cs-CZ" b="1" dirty="0"/>
              <a:t>i a z</a:t>
            </a:r>
            <a:r>
              <a:rPr lang="cs-CZ" b="1" baseline="-25000" dirty="0"/>
              <a:t>2</a:t>
            </a:r>
            <a:r>
              <a:rPr lang="cs-CZ" b="1" dirty="0"/>
              <a:t> = a</a:t>
            </a:r>
            <a:r>
              <a:rPr lang="cs-CZ" b="1" baseline="-25000" dirty="0"/>
              <a:t>2</a:t>
            </a:r>
            <a:r>
              <a:rPr lang="cs-CZ" b="1" dirty="0"/>
              <a:t> + b</a:t>
            </a:r>
            <a:r>
              <a:rPr lang="cs-CZ" b="1" baseline="-25000" dirty="0"/>
              <a:t>2</a:t>
            </a:r>
            <a:r>
              <a:rPr lang="cs-CZ" b="1" dirty="0"/>
              <a:t>i.</a:t>
            </a:r>
            <a:br>
              <a:rPr lang="cs-CZ" b="1" dirty="0"/>
            </a:br>
            <a:r>
              <a:rPr lang="cs-CZ" b="1" dirty="0"/>
              <a:t>Pak součtem z</a:t>
            </a:r>
            <a:r>
              <a:rPr lang="cs-CZ" b="1" baseline="-25000" dirty="0"/>
              <a:t>1</a:t>
            </a:r>
            <a:r>
              <a:rPr lang="cs-CZ" b="1" dirty="0"/>
              <a:t> + z</a:t>
            </a:r>
            <a:r>
              <a:rPr lang="cs-CZ" b="1" baseline="-25000" dirty="0"/>
              <a:t>2</a:t>
            </a:r>
            <a:r>
              <a:rPr lang="cs-CZ" b="1" dirty="0"/>
              <a:t> je číslo</a:t>
            </a:r>
            <a:br>
              <a:rPr lang="cs-CZ" b="1" dirty="0"/>
            </a:br>
            <a:r>
              <a:rPr lang="cs-CZ" b="1" dirty="0"/>
              <a:t>z = (a</a:t>
            </a:r>
            <a:r>
              <a:rPr lang="cs-CZ" b="1" baseline="-25000" dirty="0"/>
              <a:t>1 </a:t>
            </a:r>
            <a:r>
              <a:rPr lang="cs-CZ" b="1" dirty="0"/>
              <a:t>+ </a:t>
            </a:r>
            <a:r>
              <a:rPr lang="cs-CZ" b="1" dirty="0" smtClean="0"/>
              <a:t>a</a:t>
            </a:r>
            <a:r>
              <a:rPr lang="cs-CZ" b="1" baseline="-25000" dirty="0" smtClean="0"/>
              <a:t>2</a:t>
            </a:r>
            <a:r>
              <a:rPr lang="cs-CZ" b="1" dirty="0" smtClean="0"/>
              <a:t> </a:t>
            </a:r>
            <a:r>
              <a:rPr lang="cs-CZ" b="1" dirty="0"/>
              <a:t>)+ </a:t>
            </a:r>
            <a:r>
              <a:rPr lang="cs-CZ" b="1" dirty="0" smtClean="0"/>
              <a:t>(b</a:t>
            </a:r>
            <a:r>
              <a:rPr lang="cs-CZ" b="1" baseline="-25000" dirty="0" smtClean="0"/>
              <a:t>1</a:t>
            </a:r>
            <a:r>
              <a:rPr lang="cs-CZ" b="1" dirty="0" smtClean="0"/>
              <a:t> </a:t>
            </a:r>
            <a:r>
              <a:rPr lang="cs-CZ" b="1" dirty="0"/>
              <a:t>+ b</a:t>
            </a:r>
            <a:r>
              <a:rPr lang="cs-CZ" b="1" baseline="-25000" dirty="0"/>
              <a:t>2</a:t>
            </a:r>
            <a:r>
              <a:rPr lang="cs-CZ" b="1" dirty="0"/>
              <a:t>)i </a:t>
            </a:r>
            <a:endParaRPr lang="cs-CZ" b="1" dirty="0" smtClean="0"/>
          </a:p>
          <a:p>
            <a:pPr>
              <a:defRPr/>
            </a:pPr>
            <a:r>
              <a:rPr lang="cs-CZ" b="1" dirty="0" smtClean="0"/>
              <a:t>( sčítáme vždy odpovídající si složky –</a:t>
            </a:r>
            <a:br>
              <a:rPr lang="cs-CZ" b="1" dirty="0" smtClean="0"/>
            </a:br>
            <a:r>
              <a:rPr lang="cs-CZ" b="1" dirty="0" smtClean="0"/>
              <a:t>reálné a imaginární )</a:t>
            </a:r>
            <a:endParaRPr lang="cs-CZ" b="1" dirty="0"/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Urči součet komplexních čísel u + v :</a:t>
                </a:r>
                <a:br>
                  <a:rPr lang="cs-CZ" b="1" dirty="0" smtClean="0"/>
                </a:br>
                <a:r>
                  <a:rPr lang="cs-CZ" b="1" dirty="0" smtClean="0"/>
                  <a:t>a) u = 1 + i  ; v = 2 + i</a:t>
                </a:r>
                <a:br>
                  <a:rPr lang="cs-CZ" b="1" dirty="0" smtClean="0"/>
                </a:br>
                <a:r>
                  <a:rPr lang="cs-CZ" b="1" dirty="0" smtClean="0"/>
                  <a:t>b) u = - 2i; v= -1 – 3i</a:t>
                </a:r>
                <a:br>
                  <a:rPr lang="cs-CZ" b="1" dirty="0" smtClean="0"/>
                </a:br>
                <a:r>
                  <a:rPr lang="cs-CZ" b="1" dirty="0" smtClean="0"/>
                  <a:t>c) u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cs-CZ" b="1" dirty="0" smtClean="0"/>
                  <a:t> - i ; v = 2 – i</a:t>
                </a:r>
                <a:br>
                  <a:rPr lang="cs-CZ" b="1" dirty="0" smtClean="0"/>
                </a:br>
                <a:r>
                  <a:rPr lang="cs-CZ" b="1" dirty="0" smtClean="0"/>
                  <a:t>d) u = -2 – 3i ; v = -1 + i</a:t>
                </a:r>
              </a:p>
              <a:p>
                <a:r>
                  <a:rPr lang="cs-CZ" b="1" dirty="0" smtClean="0"/>
                  <a:t>Po provedení operace zakresli každý</a:t>
                </a:r>
                <a:br>
                  <a:rPr lang="cs-CZ" b="1" dirty="0" smtClean="0"/>
                </a:br>
                <a:r>
                  <a:rPr lang="cs-CZ" b="1" dirty="0" smtClean="0"/>
                  <a:t>součet v Gaussově rovině a vyslov</a:t>
                </a:r>
                <a:br>
                  <a:rPr lang="cs-CZ" b="1" dirty="0" smtClean="0"/>
                </a:br>
                <a:r>
                  <a:rPr lang="cs-CZ" b="1" dirty="0" smtClean="0"/>
                  <a:t>hypotézu o grafickém významu</a:t>
                </a:r>
                <a:br>
                  <a:rPr lang="cs-CZ" b="1" dirty="0" smtClean="0"/>
                </a:br>
                <a:r>
                  <a:rPr lang="cs-CZ" b="1" dirty="0" smtClean="0"/>
                  <a:t>součtu komplexních čísel</a:t>
                </a: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357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716975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Řešení:</a:t>
                </a:r>
                <a:br>
                  <a:rPr lang="cs-CZ" b="1" dirty="0" smtClean="0"/>
                </a:br>
                <a:r>
                  <a:rPr lang="cs-CZ" b="1" dirty="0" smtClean="0"/>
                  <a:t>a) u + v = 3 + 2i</a:t>
                </a:r>
              </a:p>
              <a:p>
                <a:r>
                  <a:rPr lang="cs-CZ" b="1" dirty="0" smtClean="0"/>
                  <a:t>b) u +v = -1 -5i</a:t>
                </a:r>
              </a:p>
              <a:p>
                <a:r>
                  <a:rPr lang="cs-CZ" b="1" dirty="0" smtClean="0"/>
                  <a:t>c) u + v = 2+</a:t>
                </a:r>
                <a:r>
                  <a:rPr lang="cs-CZ" b="1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cs-CZ" b="1" dirty="0" smtClean="0"/>
                  <a:t>  -2i</a:t>
                </a:r>
              </a:p>
              <a:p>
                <a:r>
                  <a:rPr lang="cs-CZ" b="1" dirty="0" smtClean="0"/>
                  <a:t>d) u + v = -3 -2i</a:t>
                </a: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386262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Obrázek a) – d):</a:t>
            </a:r>
          </a:p>
          <a:p>
            <a:r>
              <a:rPr lang="cs-CZ" dirty="0" smtClean="0"/>
              <a:t>(vyučující průběžně znázorňuje</a:t>
            </a:r>
            <a:br>
              <a:rPr lang="cs-CZ" dirty="0" smtClean="0"/>
            </a:br>
            <a:r>
              <a:rPr lang="cs-CZ" dirty="0" smtClean="0"/>
              <a:t>na tabuli )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Hypotéza</a:t>
            </a:r>
            <a:r>
              <a:rPr lang="cs-CZ" dirty="0" smtClean="0"/>
              <a:t>: sčítání </a:t>
            </a:r>
            <a:r>
              <a:rPr lang="cs-CZ" dirty="0" smtClean="0"/>
              <a:t>komplexních</a:t>
            </a:r>
            <a:br>
              <a:rPr lang="cs-CZ" dirty="0" smtClean="0"/>
            </a:br>
            <a:r>
              <a:rPr lang="cs-CZ" dirty="0" smtClean="0"/>
              <a:t>čísel odpovídá grafickému součtu</a:t>
            </a:r>
            <a:br>
              <a:rPr lang="cs-CZ" dirty="0" smtClean="0"/>
            </a:br>
            <a:r>
              <a:rPr lang="cs-CZ" dirty="0" smtClean="0"/>
              <a:t>vektorů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829464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2800" b="1" dirty="0" smtClean="0"/>
                  <a:t>Vypočti rozdíl </a:t>
                </a:r>
                <a:r>
                  <a:rPr lang="cs-CZ" sz="2800" b="1" dirty="0"/>
                  <a:t>komplexních </a:t>
                </a:r>
                <a:r>
                  <a:rPr lang="cs-CZ" sz="2800" b="1" dirty="0" smtClean="0"/>
                  <a:t>čísel</a:t>
                </a:r>
                <a:br>
                  <a:rPr lang="cs-CZ" sz="2800" b="1" dirty="0" smtClean="0"/>
                </a:br>
                <a:r>
                  <a:rPr lang="cs-CZ" sz="2800" b="1" dirty="0" err="1" smtClean="0"/>
                  <a:t>u,v</a:t>
                </a:r>
                <a:r>
                  <a:rPr lang="cs-CZ" sz="2800" b="1" dirty="0" smtClean="0"/>
                  <a:t> z příkladu 2.</a:t>
                </a:r>
              </a:p>
              <a:p>
                <a:r>
                  <a:rPr lang="cs-CZ" sz="2800" b="1" dirty="0" smtClean="0"/>
                  <a:t>Řešení:</a:t>
                </a:r>
                <a:br>
                  <a:rPr lang="cs-CZ" sz="2800" b="1" dirty="0" smtClean="0"/>
                </a:br>
                <a:r>
                  <a:rPr lang="cs-CZ" sz="2800" b="1" dirty="0" smtClean="0"/>
                  <a:t>a) u – v = 1 + i – ( 2 + i ) = -1 </a:t>
                </a:r>
              </a:p>
              <a:p>
                <a:r>
                  <a:rPr lang="cs-CZ" sz="2800" b="1" dirty="0" smtClean="0"/>
                  <a:t>b) u – v = -2i – (-1- 3i) = 1 + i</a:t>
                </a:r>
              </a:p>
              <a:p>
                <a:r>
                  <a:rPr lang="cs-CZ" sz="2800" b="1" dirty="0" smtClean="0"/>
                  <a:t>c) u – v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8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2800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cs-CZ" sz="2800" b="1" dirty="0" smtClean="0"/>
                  <a:t> - i – ( 2 – i )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800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sz="2800" b="1" i="1">
                            <a:latin typeface="Cambria Math"/>
                          </a:rPr>
                          <m:t>𝟑</m:t>
                        </m:r>
                      </m:e>
                    </m:rad>
                  </m:oMath>
                </a14:m>
                <a:r>
                  <a:rPr lang="cs-CZ" sz="2800" b="1" dirty="0" smtClean="0"/>
                  <a:t> - 2</a:t>
                </a:r>
              </a:p>
              <a:p>
                <a:r>
                  <a:rPr lang="cs-CZ" sz="2800" b="1" dirty="0" smtClean="0"/>
                  <a:t>d) u – v = -2 – 3i – (-1 + i ) = -1 – 4i</a:t>
                </a:r>
              </a:p>
              <a:p>
                <a:r>
                  <a:rPr lang="cs-CZ" sz="2800" b="1" dirty="0" smtClean="0"/>
                  <a:t>Zakresli v Gaussově rovině </a:t>
                </a:r>
                <a:endParaRPr lang="cs-CZ" sz="28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259" t="-1148" b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090104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1120</TotalTime>
  <Words>173</Words>
  <Application>Microsoft Office PowerPoint</Application>
  <PresentationFormat>Předvádění na obrazovce (4:3)</PresentationFormat>
  <Paragraphs>69</Paragraphs>
  <Slides>13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Komplexní čísla - 4</vt:lpstr>
      <vt:lpstr>Operace – lekce č.4</vt:lpstr>
      <vt:lpstr>Příklad 1</vt:lpstr>
      <vt:lpstr>Příklad 1</vt:lpstr>
      <vt:lpstr>Součet komplexních čísel</vt:lpstr>
      <vt:lpstr>Příklad 2</vt:lpstr>
      <vt:lpstr>Příklad 2</vt:lpstr>
      <vt:lpstr>Příklad 2</vt:lpstr>
      <vt:lpstr>Příklad 3</vt:lpstr>
      <vt:lpstr>Příklad 3</vt:lpstr>
      <vt:lpstr>Příklad 4</vt:lpstr>
      <vt:lpstr>Příklad 4</vt:lpstr>
      <vt:lpstr>Děkuji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67</cp:revision>
  <dcterms:created xsi:type="dcterms:W3CDTF">2011-12-03T14:12:28Z</dcterms:created>
  <dcterms:modified xsi:type="dcterms:W3CDTF">2013-03-31T12:14:10Z</dcterms:modified>
</cp:coreProperties>
</file>