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72" r:id="rId3"/>
    <p:sldId id="271" r:id="rId4"/>
    <p:sldId id="268" r:id="rId5"/>
    <p:sldId id="269" r:id="rId6"/>
    <p:sldId id="270" r:id="rId7"/>
    <p:sldId id="273" r:id="rId8"/>
    <p:sldId id="274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67" r:id="rId17"/>
  </p:sldIdLst>
  <p:sldSz cx="9144000" cy="6858000" type="screen4x3"/>
  <p:notesSz cx="6888163" cy="100203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02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A4B9651D-878D-413D-A056-3C1DC8CD10CD}" type="datetimeFigureOut">
              <a:rPr lang="cs-CZ" smtClean="0"/>
              <a:t>31.3.2013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45C19164-A3E5-49B8-B03E-D256FF1C09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08388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pPr>
              <a:defRPr/>
            </a:pPr>
            <a:fld id="{7DAD4277-D57F-410E-BDFC-E2BBE88F1C90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pPr>
              <a:defRPr/>
            </a:pPr>
            <a:fld id="{F11A24CB-7998-4184-956C-876CEA97F01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96710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717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85001" indent="-30192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07694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90771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3849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56926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140004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623081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106159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3D509B6-7BED-4E87-8699-F65DAE72FF81}" type="slidenum">
              <a:rPr lang="cs-CZ" smtClean="0"/>
              <a:pPr eaLnBrk="1" hangingPunct="1"/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8257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74407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17710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442903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41573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02462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819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85001" indent="-30192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07694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90771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3849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56926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140004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623081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106159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861F198-C4A1-43FD-A74F-C3DD5223D660}" type="slidenum">
              <a:rPr lang="cs-CZ" smtClean="0"/>
              <a:pPr eaLnBrk="1" hangingPunct="1"/>
              <a:t>16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44280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00241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13748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23810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80638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0529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44878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311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A7ED6-F4B4-42A6-A5A8-689AC67CC0B7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7BBBF-CFF1-4E94-A749-E1402F0610B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7422958"/>
      </p:ext>
    </p:extLst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192C7-764B-4F70-9A6E-6FE2578817AB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3B677E-D780-4E9B-A310-EE6ED42527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098581"/>
      </p:ext>
    </p:extLst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783F3-FF0B-4F68-9F63-0F325A0EB422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A2730-07D8-40FB-A7CE-9C2F3BCA1DC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0969262"/>
      </p:ext>
    </p:extLst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95165-16CF-4637-90D3-3098DFAD8B5D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2BB9D0-928D-4E3F-9BFD-832DCBE81DE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2831846"/>
      </p:ext>
    </p:extLst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8A8CC-9BEB-45EA-B3C4-A4A81A8CA2E5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E25F4C-AEFE-49D5-BACC-54A7C67967B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5233883"/>
      </p:ext>
    </p:extLst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BC6A4E-1442-4902-AF84-C8780D37B9E2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642AA0-1715-43CB-BBDA-4EF3EDEE9E4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1955207"/>
      </p:ext>
    </p:extLst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26B717-C9CA-45B0-A7E3-8ED259B9BCE2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B56EEC-83C6-45A8-88D1-4B2C23CD35E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3820523"/>
      </p:ext>
    </p:extLst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99D219-516E-48C9-B090-698297FEA174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6BACDC-1440-4710-B411-B51E9F66AA0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9970873"/>
      </p:ext>
    </p:extLst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D3AC43-67C7-4B82-8D19-EBAD5F3AC7A6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733A5C-1E13-4914-8EDC-A2723F3E774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1713581"/>
      </p:ext>
    </p:extLst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B0541-7C1E-4324-90FA-7B81A5FB8C11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08178-E998-4D5F-8CF4-4B577FCAA73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8554719"/>
      </p:ext>
    </p:extLst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A0C4F8-9C11-4CD9-9362-4B4328E481A9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CDC77-81C0-4B67-B160-53075FF467F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0994902"/>
      </p:ext>
    </p:extLst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E43AA0-7BD2-4041-A542-959067E64BF4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B1E32-8BD9-499C-8EAA-321FC15C4CA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459747"/>
      </p:ext>
    </p:extLst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9C1402-66B2-412D-BD62-DA0F3104520B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A76E9B8-DF96-47C8-B5A1-75E84EE6042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  <p:sldLayoutId id="2147483845" r:id="rId12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cs-CZ" b="1" dirty="0" smtClean="0"/>
              <a:t>Komplexní čísla - 5</a:t>
            </a:r>
            <a:endParaRPr lang="cs-CZ" b="1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>
              <a:defRPr/>
            </a:pPr>
            <a:r>
              <a:rPr lang="cs-CZ" b="1" dirty="0" smtClean="0"/>
              <a:t>Číslo opačné</a:t>
            </a:r>
          </a:p>
          <a:p>
            <a:pPr>
              <a:defRPr/>
            </a:pPr>
            <a:r>
              <a:rPr lang="cs-CZ" b="1" dirty="0" smtClean="0"/>
              <a:t>Číslo komplexně sdružené</a:t>
            </a:r>
          </a:p>
          <a:p>
            <a:pPr>
              <a:defRPr/>
            </a:pPr>
            <a:r>
              <a:rPr lang="cs-CZ" b="1" dirty="0" smtClean="0"/>
              <a:t>Dělení komplexních čísel</a:t>
            </a:r>
            <a:endParaRPr lang="cs-CZ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8686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 smtClean="0">
                <a:solidFill>
                  <a:schemeClr val="bg1">
                    <a:lumMod val="65000"/>
                  </a:schemeClr>
                </a:solidFill>
              </a:rPr>
              <a:t>VY_32_INOVACE_20-05</a:t>
            </a:r>
            <a:endParaRPr lang="cs-CZ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4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/>
                  <a:t>Vypočti: 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  <m:r>
                          <a:rPr lang="cs-CZ" b="1" i="1" smtClean="0"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=</m:t>
                    </m:r>
                  </m:oMath>
                </a14:m>
                <a:endParaRPr lang="cs-CZ" b="1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  <m:r>
                          <a:rPr lang="cs-CZ" b="1" i="1">
                            <a:latin typeface="Cambria Math"/>
                          </a:rPr>
                          <m:t>−</m:t>
                        </m:r>
                        <m:r>
                          <a:rPr lang="cs-CZ" b="1" i="1">
                            <a:latin typeface="Cambria Math"/>
                          </a:rPr>
                          <m:t>𝒊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.</m:t>
                    </m:r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=</m:t>
                    </m:r>
                  </m:oMath>
                </a14:m>
                <a:endParaRPr lang="cs-CZ" b="1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  <m:r>
                          <a:rPr lang="cs-CZ" b="1" i="1" smtClean="0">
                            <a:latin typeface="Cambria Math"/>
                          </a:rPr>
                          <m:t> −</m:t>
                        </m:r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𝟗</m:t>
                        </m:r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=</m:t>
                    </m:r>
                  </m:oMath>
                </a14:m>
                <a:endParaRPr lang="cs-CZ" b="1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𝟏𝟎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𝟏𝟎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𝒊</m:t>
                    </m:r>
                  </m:oMath>
                </a14:m>
                <a:endParaRPr lang="cs-CZ" b="1" i="1" dirty="0">
                  <a:latin typeface="Cambria Math"/>
                </a:endParaRP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42822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5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/>
                  <a:t>Vypočti: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=</m:t>
                    </m:r>
                  </m:oMath>
                </a14:m>
                <a:endParaRPr lang="cs-CZ" b="1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.</m:t>
                    </m:r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=</m:t>
                    </m:r>
                  </m:oMath>
                </a14:m>
                <a:endParaRPr lang="cs-CZ" b="1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=−</m:t>
                    </m:r>
                    <m:r>
                      <a:rPr lang="cs-CZ" b="1" i="1" smtClean="0">
                        <a:latin typeface="Cambria Math"/>
                      </a:rPr>
                      <m:t>𝒊</m:t>
                    </m:r>
                  </m:oMath>
                </a14:m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4275323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6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/>
                  <a:t>Vypočti:</a:t>
                </a:r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cs-CZ" b="1" i="1" smtClean="0">
                                <a:latin typeface="Cambria Math"/>
                              </a:rPr>
                              <m:t>𝟐</m:t>
                            </m:r>
                            <m:r>
                              <a:rPr lang="cs-CZ" b="1" i="1" smtClean="0">
                                <a:latin typeface="Cambria Math"/>
                              </a:rPr>
                              <m:t> −</m:t>
                            </m:r>
                            <m:r>
                              <a:rPr lang="cs-CZ" b="1" i="1" smtClean="0">
                                <a:latin typeface="Cambria Math"/>
                              </a:rPr>
                              <m:t>𝟑</m:t>
                            </m:r>
                            <m:r>
                              <a:rPr lang="cs-CZ" b="1" i="1" smtClean="0">
                                <a:latin typeface="Cambria Math"/>
                              </a:rPr>
                              <m:t>𝒊</m:t>
                            </m:r>
                          </m:num>
                          <m:den>
                            <m:r>
                              <a:rPr lang="cs-CZ" b="1" i="1" smtClean="0">
                                <a:latin typeface="Cambria Math"/>
                              </a:rPr>
                              <m:t>𝟑</m:t>
                            </m:r>
                            <m:r>
                              <a:rPr lang="cs-CZ" b="1" i="1" smtClean="0">
                                <a:latin typeface="Cambria Math"/>
                              </a:rPr>
                              <m:t> −</m:t>
                            </m:r>
                            <m:r>
                              <a:rPr lang="cs-CZ" b="1" i="1" smtClean="0">
                                <a:latin typeface="Cambria Math"/>
                              </a:rPr>
                              <m:t>𝟐</m:t>
                            </m:r>
                            <m:r>
                              <a:rPr lang="cs-CZ" b="1" i="1" smtClean="0">
                                <a:latin typeface="Cambria Math"/>
                              </a:rPr>
                              <m:t>𝒊</m:t>
                            </m:r>
                          </m:den>
                        </m:f>
                      </m:e>
                    </m:d>
                    <m:r>
                      <a:rPr lang="cs-CZ" b="1" i="1" smtClean="0">
                        <a:latin typeface="Cambria Math"/>
                      </a:rPr>
                      <m:t>= </m:t>
                    </m:r>
                  </m:oMath>
                </a14:m>
                <a:endParaRPr lang="cs-CZ" b="1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cs-CZ" b="1" i="1" smtClean="0">
                                <a:latin typeface="Cambria Math"/>
                              </a:rPr>
                              <m:t>𝟐</m:t>
                            </m:r>
                            <m:r>
                              <a:rPr lang="cs-CZ" b="1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cs-CZ" b="1" i="1" smtClean="0">
                                <a:latin typeface="Cambria Math"/>
                              </a:rPr>
                              <m:t>𝟑</m:t>
                            </m:r>
                            <m:r>
                              <a:rPr lang="cs-CZ" b="1" i="1" smtClean="0">
                                <a:latin typeface="Cambria Math"/>
                              </a:rPr>
                              <m:t>𝒊</m:t>
                            </m:r>
                          </m:num>
                          <m:den>
                            <m:r>
                              <a:rPr lang="cs-CZ" b="1" i="1" smtClean="0">
                                <a:latin typeface="Cambria Math"/>
                              </a:rPr>
                              <m:t>𝟑</m:t>
                            </m:r>
                            <m:r>
                              <a:rPr lang="cs-CZ" b="1" i="1" smtClean="0">
                                <a:latin typeface="Cambria Math"/>
                              </a:rPr>
                              <m:t> −</m:t>
                            </m:r>
                            <m:r>
                              <a:rPr lang="cs-CZ" b="1" i="1" smtClean="0">
                                <a:latin typeface="Cambria Math"/>
                              </a:rPr>
                              <m:t>𝟐</m:t>
                            </m:r>
                            <m:r>
                              <a:rPr lang="cs-CZ" b="1" i="1" smtClean="0">
                                <a:latin typeface="Cambria Math"/>
                              </a:rPr>
                              <m:t>𝒊</m:t>
                            </m:r>
                          </m:den>
                        </m:f>
                        <m:r>
                          <a:rPr lang="cs-CZ" b="1" i="1" smtClean="0">
                            <a:latin typeface="Cambria Math"/>
                          </a:rPr>
                          <m:t>.</m:t>
                        </m:r>
                        <m:f>
                          <m:fPr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latin typeface="Cambria Math"/>
                              </a:rPr>
                              <m:t>𝟑</m:t>
                            </m:r>
                            <m:r>
                              <a:rPr lang="cs-CZ" b="1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cs-CZ" b="1" i="1" smtClean="0">
                                <a:latin typeface="Cambria Math"/>
                              </a:rPr>
                              <m:t>𝟐</m:t>
                            </m:r>
                            <m:r>
                              <a:rPr lang="cs-CZ" b="1" i="1" smtClean="0">
                                <a:latin typeface="Cambria Math"/>
                              </a:rPr>
                              <m:t>𝒊</m:t>
                            </m:r>
                          </m:num>
                          <m:den>
                            <m:r>
                              <a:rPr lang="cs-CZ" b="1" i="1" smtClean="0">
                                <a:latin typeface="Cambria Math"/>
                              </a:rPr>
                              <m:t>𝟑</m:t>
                            </m:r>
                            <m:r>
                              <a:rPr lang="cs-CZ" b="1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cs-CZ" b="1" i="1" smtClean="0">
                                <a:latin typeface="Cambria Math"/>
                              </a:rPr>
                              <m:t>𝟐</m:t>
                            </m:r>
                            <m:r>
                              <a:rPr lang="cs-CZ" b="1" i="1" smtClean="0">
                                <a:latin typeface="Cambria Math"/>
                              </a:rPr>
                              <m:t>𝒊</m:t>
                            </m:r>
                          </m:den>
                        </m:f>
                      </m:e>
                    </m:d>
                    <m:r>
                      <a:rPr lang="cs-CZ" b="1" i="1" smtClean="0">
                        <a:latin typeface="Cambria Math"/>
                      </a:rPr>
                      <m:t>=</m:t>
                    </m:r>
                  </m:oMath>
                </a14:m>
                <a:endParaRPr lang="cs-CZ" b="1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cs-CZ" b="1" i="1" smtClean="0">
                                <a:latin typeface="Cambria Math"/>
                              </a:rPr>
                              <m:t>𝟔</m:t>
                            </m:r>
                            <m:r>
                              <a:rPr lang="cs-CZ" b="1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cs-CZ" b="1" i="1" smtClean="0">
                                <a:latin typeface="Cambria Math"/>
                              </a:rPr>
                              <m:t>𝟗</m:t>
                            </m:r>
                            <m:r>
                              <a:rPr lang="cs-CZ" b="1" i="1" smtClean="0">
                                <a:latin typeface="Cambria Math"/>
                              </a:rPr>
                              <m:t>𝒊</m:t>
                            </m:r>
                            <m:r>
                              <a:rPr lang="cs-CZ" b="1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cs-CZ" b="1" i="1" smtClean="0">
                                <a:latin typeface="Cambria Math"/>
                              </a:rPr>
                              <m:t>𝟒</m:t>
                            </m:r>
                            <m:r>
                              <a:rPr lang="cs-CZ" b="1" i="1" smtClean="0">
                                <a:latin typeface="Cambria Math"/>
                              </a:rPr>
                              <m:t>𝒊</m:t>
                            </m:r>
                            <m:r>
                              <a:rPr lang="cs-CZ" b="1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cs-CZ" b="1" i="1" smtClean="0">
                                <a:latin typeface="Cambria Math"/>
                              </a:rPr>
                              <m:t>𝟔</m:t>
                            </m:r>
                            <m:sSup>
                              <m:sSupPr>
                                <m:ctrlPr>
                                  <a:rPr lang="cs-CZ" b="1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b="1" i="1" smtClean="0">
                                    <a:latin typeface="Cambria Math"/>
                                  </a:rPr>
                                  <m:t>𝒊</m:t>
                                </m:r>
                              </m:e>
                              <m:sup>
                                <m:r>
                                  <a:rPr lang="cs-CZ" b="1" i="1" smtClean="0"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num>
                          <m:den>
                            <m:r>
                              <a:rPr lang="cs-CZ" b="1" i="1" smtClean="0">
                                <a:latin typeface="Cambria Math"/>
                              </a:rPr>
                              <m:t>𝟏𝟑</m:t>
                            </m:r>
                          </m:den>
                        </m:f>
                      </m:e>
                    </m:d>
                    <m:r>
                      <a:rPr lang="cs-CZ" b="1" i="1" smtClean="0">
                        <a:latin typeface="Cambria Math"/>
                      </a:rPr>
                      <m:t>=</m:t>
                    </m:r>
                  </m:oMath>
                </a14:m>
                <a:endParaRPr lang="cs-CZ" b="1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cs-CZ" b="1" i="1" smtClean="0">
                                <a:latin typeface="Cambria Math"/>
                              </a:rPr>
                              <m:t>𝟏𝟑</m:t>
                            </m:r>
                            <m:r>
                              <a:rPr lang="cs-CZ" b="1" i="1" smtClean="0">
                                <a:latin typeface="Cambria Math"/>
                              </a:rPr>
                              <m:t>𝒊</m:t>
                            </m:r>
                          </m:num>
                          <m:den>
                            <m:r>
                              <a:rPr lang="cs-CZ" b="1" i="1" smtClean="0">
                                <a:latin typeface="Cambria Math"/>
                              </a:rPr>
                              <m:t>𝟏𝟑</m:t>
                            </m:r>
                          </m:den>
                        </m:f>
                      </m:e>
                    </m:d>
                    <m:r>
                      <a:rPr lang="cs-CZ" b="1" i="1" smtClean="0">
                        <a:latin typeface="Cambria Math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</m:e>
                    </m:d>
                    <m:r>
                      <a:rPr lang="cs-CZ" b="1" i="1" smtClean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cs-CZ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𝟎</m:t>
                            </m:r>
                          </m:e>
                          <m:sup>
                            <m:r>
                              <a:rPr lang="cs-CZ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(−</m:t>
                            </m:r>
                            <m:r>
                              <a:rPr lang="cs-CZ" b="1" i="1" smtClean="0">
                                <a:latin typeface="Cambria Math"/>
                              </a:rPr>
                              <m:t>𝟏</m:t>
                            </m:r>
                            <m:r>
                              <a:rPr lang="cs-CZ" b="1" i="1" smtClean="0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cs-CZ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cs-CZ" b="1" i="1" smtClean="0">
                            <a:latin typeface="Cambria Math"/>
                          </a:rPr>
                          <m:t> </m:t>
                        </m:r>
                      </m:e>
                    </m:rad>
                    <m:r>
                      <a:rPr lang="cs-CZ" b="1" i="1" smtClean="0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𝟏</m:t>
                    </m:r>
                  </m:oMath>
                </a14:m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4563588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7</a:t>
            </a:r>
            <a:endParaRPr lang="cs-CZ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/>
                  <a:t>Vypočti: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cs-CZ" b="1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cs-CZ" b="1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b="1" i="1" smtClean="0">
                                    <a:latin typeface="Cambria Math"/>
                                  </a:rPr>
                                  <m:t>𝟏</m:t>
                                </m:r>
                                <m:r>
                                  <a:rPr lang="cs-CZ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cs-CZ" b="1" i="1" smtClean="0">
                                    <a:latin typeface="Cambria Math"/>
                                  </a:rPr>
                                  <m:t>𝒊</m:t>
                                </m:r>
                              </m:num>
                              <m:den>
                                <m:r>
                                  <a:rPr lang="cs-CZ" b="1" i="1" smtClean="0">
                                    <a:latin typeface="Cambria Math"/>
                                  </a:rPr>
                                  <m:t>𝟏</m:t>
                                </m:r>
                                <m:r>
                                  <a:rPr lang="cs-CZ" b="1" i="1" smtClean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cs-CZ" b="1" i="1" smtClean="0">
                                    <a:latin typeface="Cambria Math"/>
                                  </a:rPr>
                                  <m:t>𝒊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 smtClean="0">
                        <a:latin typeface="Cambria Math"/>
                      </a:rPr>
                      <m:t>− </m:t>
                    </m:r>
                    <m:sSup>
                      <m:sSupPr>
                        <m:ctrlPr>
                          <a:rPr lang="cs-CZ" b="1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b="1" i="1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cs-CZ" b="1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𝟏</m:t>
                                </m:r>
                                <m:r>
                                  <a:rPr lang="cs-CZ" b="1" i="1" smtClean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cs-CZ" b="1" i="1">
                                    <a:latin typeface="Cambria Math"/>
                                  </a:rPr>
                                  <m:t>𝒊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𝟏</m:t>
                                </m:r>
                                <m:r>
                                  <a:rPr lang="cs-CZ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cs-CZ" b="1" i="1">
                                    <a:latin typeface="Cambria Math"/>
                                  </a:rPr>
                                  <m:t>𝒊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 smtClean="0">
                        <a:latin typeface="Cambria Math"/>
                      </a:rPr>
                      <m:t>= </m:t>
                    </m:r>
                  </m:oMath>
                </a14:m>
                <a:endParaRPr lang="cs-CZ" b="1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latin typeface="Cambria Math"/>
                          </a:rPr>
                          <m:t> −</m:t>
                        </m:r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𝒊</m:t>
                            </m:r>
                          </m:e>
                          <m:sup>
                            <m:r>
                              <a:rPr lang="cs-CZ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  <m:r>
                          <a:rPr lang="cs-CZ" b="1" i="1" smtClean="0">
                            <a:latin typeface="Cambria Math"/>
                          </a:rPr>
                          <m:t>+ </m:t>
                        </m:r>
                        <m:sSup>
                          <m:sSupPr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𝒊</m:t>
                            </m:r>
                          </m:e>
                          <m:sup>
                            <m:r>
                              <a:rPr lang="cs-CZ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cs-CZ" b="1" i="1" smtClean="0">
                        <a:latin typeface="Cambria Math"/>
                      </a:rPr>
                      <m:t> − </m:t>
                    </m:r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𝒊</m:t>
                            </m:r>
                          </m:e>
                          <m:sup>
                            <m:r>
                              <a:rPr lang="cs-CZ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𝒊</m:t>
                            </m:r>
                          </m:e>
                          <m:sup>
                            <m:r>
                              <a:rPr lang="cs-CZ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cs-CZ" b="1" i="1" smtClean="0">
                        <a:latin typeface="Cambria Math"/>
                      </a:rPr>
                      <m:t>=</m:t>
                    </m:r>
                  </m:oMath>
                </a14:m>
                <a:endParaRPr lang="cs-CZ" b="1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 −</m:t>
                    </m:r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=</m:t>
                    </m:r>
                  </m:oMath>
                </a14:m>
                <a:endParaRPr lang="cs-CZ" b="1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−</m:t>
                    </m:r>
                    <m:r>
                      <a:rPr lang="cs-CZ" b="1" i="1" smtClean="0">
                        <a:latin typeface="Cambria Math"/>
                      </a:rPr>
                      <m:t>𝟏</m:t>
                    </m:r>
                    <m:r>
                      <a:rPr lang="cs-CZ" b="1" i="1" smtClean="0">
                        <a:latin typeface="Cambria Math"/>
                      </a:rPr>
                      <m:t>+</m:t>
                    </m:r>
                    <m:r>
                      <a:rPr lang="cs-CZ" b="1" i="1" smtClean="0">
                        <a:latin typeface="Cambria Math"/>
                      </a:rPr>
                      <m:t>𝟏</m:t>
                    </m:r>
                    <m:r>
                      <a:rPr lang="cs-CZ" b="1" i="1" smtClean="0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𝟎</m:t>
                    </m:r>
                  </m:oMath>
                </a14:m>
                <a:endParaRPr lang="cs-CZ" b="1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5029907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8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sz="2800" b="1" dirty="0" smtClean="0"/>
                  <a:t>Rozhodněte, zda se jedná o komplexní</a:t>
                </a:r>
                <a:br>
                  <a:rPr lang="cs-CZ" sz="2800" b="1" dirty="0" smtClean="0"/>
                </a:br>
                <a:r>
                  <a:rPr lang="cs-CZ" sz="2800" b="1" dirty="0" smtClean="0"/>
                  <a:t>jednotku: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sz="28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1" i="1" smtClean="0">
                            <a:latin typeface="Cambria Math"/>
                          </a:rPr>
                          <m:t>𝟓</m:t>
                        </m:r>
                        <m:r>
                          <a:rPr lang="cs-CZ" sz="2800" b="1" i="1" smtClean="0">
                            <a:latin typeface="Cambria Math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cs-CZ" sz="2800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sz="2800" b="1" i="1" smtClean="0">
                                <a:latin typeface="Cambria Math"/>
                              </a:rPr>
                              <m:t>𝟓</m:t>
                            </m:r>
                          </m:e>
                        </m:rad>
                        <m:r>
                          <a:rPr lang="cs-CZ" sz="2800" b="1" i="1" smtClean="0"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sz="2800" b="1" i="1" smtClean="0">
                            <a:latin typeface="Cambria Math"/>
                          </a:rPr>
                          <m:t>𝟓</m:t>
                        </m:r>
                        <m:r>
                          <a:rPr lang="cs-CZ" sz="2800" b="1" i="1" smtClean="0">
                            <a:latin typeface="Cambria Math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cs-CZ" sz="2800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sz="2800" b="1" i="1" smtClean="0">
                                <a:latin typeface="Cambria Math"/>
                              </a:rPr>
                              <m:t>𝟓</m:t>
                            </m:r>
                          </m:e>
                        </m:rad>
                        <m:r>
                          <a:rPr lang="cs-CZ" sz="2800" b="1" i="1" smtClean="0">
                            <a:latin typeface="Cambria Math"/>
                          </a:rPr>
                          <m:t>𝒊</m:t>
                        </m:r>
                      </m:den>
                    </m:f>
                    <m:r>
                      <a:rPr lang="cs-CZ" sz="2800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8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1" i="1">
                            <a:latin typeface="Cambria Math"/>
                          </a:rPr>
                          <m:t>𝟓</m:t>
                        </m:r>
                        <m:r>
                          <a:rPr lang="cs-CZ" sz="2800" b="1" i="1">
                            <a:latin typeface="Cambria Math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cs-CZ" sz="2800" b="1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sz="2800" b="1" i="1">
                                <a:latin typeface="Cambria Math"/>
                              </a:rPr>
                              <m:t>𝟓</m:t>
                            </m:r>
                          </m:e>
                        </m:rad>
                        <m:r>
                          <a:rPr lang="cs-CZ" sz="2800" b="1" i="1"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sz="2800" b="1" i="1">
                            <a:latin typeface="Cambria Math"/>
                          </a:rPr>
                          <m:t>𝟓</m:t>
                        </m:r>
                        <m:r>
                          <a:rPr lang="cs-CZ" sz="2800" b="1" i="1">
                            <a:latin typeface="Cambria Math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cs-CZ" sz="2800" b="1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sz="2800" b="1" i="1">
                                <a:latin typeface="Cambria Math"/>
                              </a:rPr>
                              <m:t>𝟓</m:t>
                            </m:r>
                          </m:e>
                        </m:rad>
                        <m:r>
                          <a:rPr lang="cs-CZ" sz="2800" b="1" i="1">
                            <a:latin typeface="Cambria Math"/>
                          </a:rPr>
                          <m:t>𝒊</m:t>
                        </m:r>
                      </m:den>
                    </m:f>
                    <m:r>
                      <a:rPr lang="cs-CZ" sz="2800" b="1" i="1" smtClean="0">
                        <a:latin typeface="Cambria Math"/>
                      </a:rPr>
                      <m:t>.</m:t>
                    </m:r>
                    <m:f>
                      <m:fPr>
                        <m:ctrlPr>
                          <a:rPr lang="cs-CZ" sz="28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1" i="1" smtClean="0">
                            <a:latin typeface="Cambria Math"/>
                          </a:rPr>
                          <m:t>𝟓</m:t>
                        </m:r>
                        <m:r>
                          <a:rPr lang="cs-CZ" sz="2800" b="1" i="1" smtClean="0">
                            <a:latin typeface="Cambria Math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cs-CZ" sz="2800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sz="2800" b="1" i="1" smtClean="0">
                                <a:latin typeface="Cambria Math"/>
                              </a:rPr>
                              <m:t>𝟓</m:t>
                            </m:r>
                          </m:e>
                        </m:rad>
                        <m:r>
                          <a:rPr lang="cs-CZ" sz="2800" b="1" i="1" smtClean="0"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sz="2800" b="1" i="1" smtClean="0">
                            <a:latin typeface="Cambria Math"/>
                          </a:rPr>
                          <m:t>𝟓</m:t>
                        </m:r>
                        <m:r>
                          <a:rPr lang="cs-CZ" sz="2800" b="1" i="1" smtClean="0">
                            <a:latin typeface="Cambria Math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cs-CZ" sz="2800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sz="2800" b="1" i="1" smtClean="0">
                                <a:latin typeface="Cambria Math"/>
                              </a:rPr>
                              <m:t>𝟓</m:t>
                            </m:r>
                          </m:e>
                        </m:rad>
                        <m:r>
                          <a:rPr lang="cs-CZ" sz="2800" b="1" i="1" smtClean="0">
                            <a:latin typeface="Cambria Math"/>
                          </a:rPr>
                          <m:t>𝒊</m:t>
                        </m:r>
                      </m:den>
                    </m:f>
                    <m:r>
                      <a:rPr lang="cs-CZ" sz="2800" b="1" i="1" smtClean="0">
                        <a:latin typeface="Cambria Math"/>
                      </a:rPr>
                      <m:t>=</m:t>
                    </m:r>
                  </m:oMath>
                </a14:m>
                <a:endParaRPr lang="cs-CZ" sz="2800" b="1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sz="28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1" i="1" smtClean="0">
                            <a:latin typeface="Cambria Math"/>
                          </a:rPr>
                          <m:t>𝟐𝟓</m:t>
                        </m:r>
                        <m:r>
                          <a:rPr lang="cs-CZ" sz="2800" b="1" i="1" smtClean="0">
                            <a:latin typeface="Cambria Math"/>
                          </a:rPr>
                          <m:t>+</m:t>
                        </m:r>
                        <m:r>
                          <a:rPr lang="cs-CZ" sz="2800" b="1" i="1" smtClean="0">
                            <a:latin typeface="Cambria Math"/>
                          </a:rPr>
                          <m:t>𝟏𝟎</m:t>
                        </m:r>
                        <m:rad>
                          <m:radPr>
                            <m:degHide m:val="on"/>
                            <m:ctrlPr>
                              <a:rPr lang="cs-CZ" sz="2800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sz="2800" b="1" i="1" smtClean="0">
                                <a:latin typeface="Cambria Math"/>
                              </a:rPr>
                              <m:t>𝟓</m:t>
                            </m:r>
                          </m:e>
                        </m:rad>
                        <m:r>
                          <a:rPr lang="cs-CZ" sz="2800" b="1" i="1" smtClean="0">
                            <a:latin typeface="Cambria Math"/>
                          </a:rPr>
                          <m:t>𝒊</m:t>
                        </m:r>
                        <m:r>
                          <a:rPr lang="cs-CZ" sz="2800" b="1" i="1" smtClean="0">
                            <a:latin typeface="Cambria Math"/>
                          </a:rPr>
                          <m:t>−</m:t>
                        </m:r>
                        <m:r>
                          <a:rPr lang="cs-CZ" sz="2800" b="1" i="1" smtClean="0"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cs-CZ" sz="2800" b="1" i="1" smtClean="0">
                            <a:latin typeface="Cambria Math"/>
                          </a:rPr>
                          <m:t>𝟐𝟓</m:t>
                        </m:r>
                        <m:r>
                          <a:rPr lang="cs-CZ" sz="2800" b="1" i="1" smtClean="0">
                            <a:latin typeface="Cambria Math"/>
                          </a:rPr>
                          <m:t>+</m:t>
                        </m:r>
                        <m:r>
                          <a:rPr lang="cs-CZ" sz="2800" b="1" i="1" smtClean="0">
                            <a:latin typeface="Cambria Math"/>
                          </a:rPr>
                          <m:t>𝟓</m:t>
                        </m:r>
                      </m:den>
                    </m:f>
                    <m:r>
                      <a:rPr lang="cs-CZ" sz="2800" b="1" i="1" smtClean="0">
                        <a:latin typeface="Cambria Math"/>
                      </a:rPr>
                      <m:t>=</m:t>
                    </m:r>
                  </m:oMath>
                </a14:m>
                <a:endParaRPr lang="cs-CZ" sz="2800" b="1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sz="28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1" i="1" smtClean="0">
                            <a:latin typeface="Cambria Math"/>
                          </a:rPr>
                          <m:t>𝟐𝟎</m:t>
                        </m:r>
                      </m:num>
                      <m:den>
                        <m:r>
                          <a:rPr lang="cs-CZ" sz="2800" b="1" i="1" smtClean="0">
                            <a:latin typeface="Cambria Math"/>
                          </a:rPr>
                          <m:t>𝟑𝟎</m:t>
                        </m:r>
                      </m:den>
                    </m:f>
                    <m:r>
                      <a:rPr lang="cs-CZ" sz="2800" b="1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cs-CZ" sz="28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1" i="1" smtClean="0">
                            <a:latin typeface="Cambria Math"/>
                          </a:rPr>
                          <m:t>𝟏𝟎</m:t>
                        </m:r>
                        <m:rad>
                          <m:radPr>
                            <m:degHide m:val="on"/>
                            <m:ctrlPr>
                              <a:rPr lang="cs-CZ" sz="2800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sz="2800" b="1" i="1" smtClean="0">
                                <a:latin typeface="Cambria Math"/>
                              </a:rPr>
                              <m:t>𝟓</m:t>
                            </m:r>
                          </m:e>
                        </m:rad>
                        <m:r>
                          <a:rPr lang="cs-CZ" sz="2800" b="1" i="1" smtClean="0"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sz="2800" b="1" i="1" smtClean="0">
                            <a:latin typeface="Cambria Math"/>
                          </a:rPr>
                          <m:t>𝟑𝟎</m:t>
                        </m:r>
                      </m:den>
                    </m:f>
                    <m:r>
                      <a:rPr lang="cs-CZ" sz="2800" b="1" i="1" smtClean="0">
                        <a:latin typeface="Cambria Math"/>
                      </a:rPr>
                      <m:t>=</m:t>
                    </m:r>
                  </m:oMath>
                </a14:m>
                <a:endParaRPr lang="cs-CZ" sz="2800" b="1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sz="28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1" i="1"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cs-CZ" sz="2800" b="1" i="1">
                            <a:latin typeface="Cambria Math"/>
                          </a:rPr>
                          <m:t>𝟑</m:t>
                        </m:r>
                      </m:den>
                    </m:f>
                    <m:r>
                      <a:rPr lang="cs-CZ" sz="2800" b="1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cs-CZ" sz="2800" b="1" i="1"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cs-CZ" sz="2800" b="1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sz="2800" b="1" i="1">
                                <a:latin typeface="Cambria Math"/>
                              </a:rPr>
                              <m:t>𝟓</m:t>
                            </m:r>
                          </m:e>
                        </m:rad>
                        <m:r>
                          <a:rPr lang="cs-CZ" sz="2800" b="1" i="1"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sz="2800" b="1" i="1"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259" t="-114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8717954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8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latin typeface="Cambria Math"/>
                          </a:rPr>
                          <m:t>𝒛</m:t>
                        </m:r>
                      </m:e>
                    </m:d>
                    <m:r>
                      <a:rPr lang="cs-CZ" b="1" i="1" smtClean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cs-CZ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latin typeface="Cambria Math"/>
                              </a:rPr>
                              <m:t>𝟒</m:t>
                            </m:r>
                          </m:num>
                          <m:den>
                            <m:r>
                              <a:rPr lang="cs-CZ" b="1" i="1" smtClean="0">
                                <a:latin typeface="Cambria Math"/>
                              </a:rPr>
                              <m:t>𝟗</m:t>
                            </m:r>
                          </m:den>
                        </m:f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latin typeface="Cambria Math"/>
                              </a:rPr>
                              <m:t>𝟓</m:t>
                            </m:r>
                          </m:num>
                          <m:den>
                            <m:r>
                              <a:rPr lang="cs-CZ" b="1" i="1" smtClean="0">
                                <a:latin typeface="Cambria Math"/>
                              </a:rPr>
                              <m:t>𝟗</m:t>
                            </m:r>
                          </m:den>
                        </m:f>
                      </m:e>
                    </m:rad>
                    <m:r>
                      <a:rPr lang="cs-CZ" b="1" i="1" smtClean="0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𝟏</m:t>
                    </m:r>
                  </m:oMath>
                </a14:m>
                <a:endParaRPr lang="cs-CZ" b="1" dirty="0" smtClean="0"/>
              </a:p>
              <a:p>
                <a:r>
                  <a:rPr lang="cs-CZ" b="1" dirty="0" smtClean="0"/>
                  <a:t>Závěr:</a:t>
                </a:r>
                <a:br>
                  <a:rPr lang="cs-CZ" b="1" dirty="0" smtClean="0"/>
                </a:br>
                <a:r>
                  <a:rPr lang="cs-CZ" b="1" dirty="0" smtClean="0"/>
                  <a:t>ano, </a:t>
                </a:r>
                <a:br>
                  <a:rPr lang="cs-CZ" b="1" dirty="0" smtClean="0"/>
                </a:br>
                <a:r>
                  <a:rPr lang="cs-CZ" b="1" dirty="0" smtClean="0"/>
                  <a:t>dané číslo je komplexní jednotkou</a:t>
                </a:r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6371123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smtClean="0">
                <a:solidFill>
                  <a:srgbClr val="376092"/>
                </a:solidFill>
              </a:rPr>
              <a:t>Děkuji za pozornost.</a:t>
            </a:r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Autor DUM: Mgr. Jan </a:t>
            </a:r>
            <a:r>
              <a:rPr lang="cs-CZ" dirty="0" err="1" smtClean="0"/>
              <a:t>Bajnar</a:t>
            </a:r>
            <a:endParaRPr lang="cs-CZ" dirty="0" smtClean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Komplexní čísla 5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Číslo  dané       Číslo opačné</a:t>
            </a:r>
          </a:p>
          <a:p>
            <a:r>
              <a:rPr lang="cs-CZ" b="1" dirty="0" smtClean="0"/>
              <a:t>2                         - 2</a:t>
            </a:r>
          </a:p>
          <a:p>
            <a:r>
              <a:rPr lang="cs-CZ" b="1" dirty="0" smtClean="0"/>
              <a:t>-3a                     - ( -3a) = 3a</a:t>
            </a:r>
          </a:p>
          <a:p>
            <a:r>
              <a:rPr lang="cs-CZ" b="1" dirty="0" smtClean="0"/>
              <a:t>x-2                     - ( x – 2) = -x + 2</a:t>
            </a:r>
          </a:p>
          <a:p>
            <a:r>
              <a:rPr lang="cs-CZ" b="1" dirty="0" smtClean="0"/>
              <a:t>-3 + 2i                - ( -3+2i ) = 3 – 2i</a:t>
            </a:r>
          </a:p>
          <a:p>
            <a:r>
              <a:rPr lang="cs-CZ" b="1" dirty="0" smtClean="0"/>
              <a:t>-4 -2a                 - ( -4 – 2a) = 4 + 2a</a:t>
            </a:r>
          </a:p>
          <a:p>
            <a:r>
              <a:rPr lang="cs-CZ" b="1" dirty="0" smtClean="0"/>
              <a:t>-1 -3i                  - ( -1-3i ) = 1 + 3i      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41676377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Komplexní čísla 5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Číslo </a:t>
            </a:r>
            <a:r>
              <a:rPr lang="cs-CZ" b="1" dirty="0"/>
              <a:t>komplexně </a:t>
            </a:r>
            <a:r>
              <a:rPr lang="cs-CZ" b="1" dirty="0" smtClean="0"/>
              <a:t>sdružené</a:t>
            </a:r>
          </a:p>
          <a:p>
            <a:r>
              <a:rPr lang="cs-CZ" b="1" dirty="0" smtClean="0"/>
              <a:t>Číslo dané         </a:t>
            </a:r>
            <a:r>
              <a:rPr lang="cs-CZ" b="1" dirty="0"/>
              <a:t>Číslo komplexně </a:t>
            </a:r>
            <a:r>
              <a:rPr lang="cs-CZ" b="1" dirty="0" smtClean="0"/>
              <a:t>sdružené</a:t>
            </a:r>
            <a:br>
              <a:rPr lang="cs-CZ" b="1" dirty="0" smtClean="0"/>
            </a:br>
            <a:r>
              <a:rPr lang="cs-CZ" b="1" dirty="0" smtClean="0"/>
              <a:t>1 + 2i                  1 – 2i</a:t>
            </a:r>
          </a:p>
          <a:p>
            <a:r>
              <a:rPr lang="cs-CZ" b="1" dirty="0" smtClean="0"/>
              <a:t>2 - 3i                   2 + 3i </a:t>
            </a:r>
          </a:p>
          <a:p>
            <a:r>
              <a:rPr lang="cs-CZ" b="1" dirty="0" smtClean="0"/>
              <a:t>-2 + 5i                 -2 – 5i</a:t>
            </a:r>
          </a:p>
          <a:p>
            <a:r>
              <a:rPr lang="cs-CZ" b="1" dirty="0" smtClean="0"/>
              <a:t>-3 – 4i                 -3 + 4i  </a:t>
            </a:r>
          </a:p>
          <a:p>
            <a:r>
              <a:rPr lang="cs-CZ" b="1" dirty="0" smtClean="0"/>
              <a:t>Nakresli obrazy všech čísel v </a:t>
            </a:r>
            <a:r>
              <a:rPr lang="cs-CZ" b="1" dirty="0" err="1" smtClean="0"/>
              <a:t>Gauss.rovině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 </a:t>
            </a:r>
            <a:r>
              <a:rPr lang="cs-CZ" b="1" dirty="0"/>
              <a:t/>
            </a:r>
            <a:br>
              <a:rPr lang="cs-CZ" b="1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726016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1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/>
                  <a:t>Užitím vzorce</a:t>
                </a:r>
              </a:p>
              <a:p>
                <a14:m>
                  <m:oMath xmlns:m="http://schemas.openxmlformats.org/officeDocument/2006/math">
                    <m:d>
                      <m:dPr>
                        <m:ctrlPr>
                          <a:rPr lang="cs-CZ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latin typeface="Cambria Math"/>
                          </a:rPr>
                          <m:t>𝒂</m:t>
                        </m:r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latin typeface="Cambria Math"/>
                          </a:rPr>
                          <m:t>𝒃</m:t>
                        </m:r>
                      </m:e>
                    </m:d>
                    <m:r>
                      <a:rPr lang="cs-CZ" b="1" i="1" smtClean="0">
                        <a:latin typeface="Cambria Math"/>
                      </a:rPr>
                      <m:t>.</m:t>
                    </m:r>
                    <m:d>
                      <m:dPr>
                        <m:ctrlPr>
                          <a:rPr lang="cs-CZ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latin typeface="Cambria Math"/>
                          </a:rPr>
                          <m:t>𝒂</m:t>
                        </m:r>
                        <m:r>
                          <a:rPr lang="cs-CZ" b="1" i="1" smtClean="0"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latin typeface="Cambria Math"/>
                          </a:rPr>
                          <m:t>𝒃</m:t>
                        </m:r>
                      </m:e>
                    </m:d>
                    <m:r>
                      <a:rPr lang="cs-CZ" b="1" i="1" smtClean="0">
                        <a:latin typeface="Cambria Math"/>
                      </a:rPr>
                      <m:t>= </m:t>
                    </m:r>
                    <m:sSup>
                      <m:sSupPr>
                        <m:ctrlPr>
                          <a:rPr lang="cs-CZ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latin typeface="Cambria Math"/>
                          </a:rPr>
                          <m:t>𝒂</m:t>
                        </m:r>
                      </m:e>
                      <m:sup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cs-CZ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latin typeface="Cambria Math"/>
                          </a:rPr>
                          <m:t>𝒃</m:t>
                        </m:r>
                      </m:e>
                      <m:sup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endParaRPr lang="cs-CZ" b="1" dirty="0" smtClean="0"/>
              </a:p>
              <a:p>
                <a:r>
                  <a:rPr lang="cs-CZ" b="1" dirty="0" smtClean="0"/>
                  <a:t>umíme upravit např.</a:t>
                </a:r>
              </a:p>
              <a:p>
                <a14:m>
                  <m:oMath xmlns:m="http://schemas.openxmlformats.org/officeDocument/2006/math">
                    <m:d>
                      <m:dPr>
                        <m:ctrlPr>
                          <a:rPr lang="cs-CZ" b="1" i="1"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latin typeface="Cambria Math"/>
                          </a:rPr>
                          <m:t>𝒙</m:t>
                        </m:r>
                        <m:r>
                          <a:rPr lang="cs-CZ" b="1" i="1"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.</m:t>
                    </m:r>
                    <m:d>
                      <m:dPr>
                        <m:ctrlPr>
                          <a:rPr lang="cs-CZ" b="1" i="1"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latin typeface="Cambria Math"/>
                          </a:rPr>
                          <m:t>𝒙</m:t>
                        </m:r>
                        <m:r>
                          <a:rPr lang="cs-CZ" b="1" i="1"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 </m:t>
                    </m:r>
                    <m:sSup>
                      <m:sSupPr>
                        <m:ctrlPr>
                          <a:rPr lang="cs-CZ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−</m:t>
                    </m:r>
                    <m:r>
                      <a:rPr lang="cs-CZ" b="1" i="1" smtClean="0">
                        <a:latin typeface="Cambria Math"/>
                      </a:rPr>
                      <m:t>𝟒</m:t>
                    </m:r>
                  </m:oMath>
                </a14:m>
                <a:r>
                  <a:rPr lang="cs-CZ" b="1" dirty="0" smtClean="0"/>
                  <a:t>  nebo</a:t>
                </a:r>
              </a:p>
              <a:p>
                <a14:m>
                  <m:oMath xmlns:m="http://schemas.openxmlformats.org/officeDocument/2006/math">
                    <m:d>
                      <m:dPr>
                        <m:ctrlPr>
                          <a:rPr lang="cs-CZ" b="1" i="1"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𝒂</m:t>
                        </m:r>
                        <m:r>
                          <a:rPr lang="cs-CZ" b="1" i="1"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.</m:t>
                    </m:r>
                    <m:d>
                      <m:dPr>
                        <m:ctrlPr>
                          <a:rPr lang="cs-CZ" b="1" i="1"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𝒂</m:t>
                        </m:r>
                        <m:r>
                          <a:rPr lang="cs-CZ" b="1" i="1"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 </m:t>
                    </m:r>
                  </m:oMath>
                </a14:m>
                <a:endParaRPr lang="cs-CZ" b="1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cs-CZ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>
                            <a:latin typeface="Cambria Math"/>
                          </a:rPr>
                          <m:t>𝒂</m:t>
                        </m:r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cs-CZ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latin typeface="Cambria Math"/>
                          </a:rPr>
                          <m:t>𝟒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 smtClean="0">
                        <a:latin typeface="Cambria Math"/>
                      </a:rPr>
                      <m:t>= </m:t>
                    </m:r>
                    <m:sSup>
                      <m:sSupPr>
                        <m:ctrlPr>
                          <a:rPr lang="cs-CZ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latin typeface="Cambria Math"/>
                          </a:rPr>
                          <m:t>𝒂</m:t>
                        </m:r>
                      </m:e>
                      <m:sup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 smtClean="0">
                        <a:latin typeface="Cambria Math"/>
                      </a:rPr>
                      <m:t>+</m:t>
                    </m:r>
                    <m:r>
                      <a:rPr lang="cs-CZ" b="1" i="1" smtClean="0">
                        <a:latin typeface="Cambria Math"/>
                      </a:rPr>
                      <m:t>𝟒</m:t>
                    </m:r>
                  </m:oMath>
                </a14:m>
                <a:endParaRPr lang="cs-CZ" b="1" dirty="0" smtClean="0"/>
              </a:p>
              <a:p>
                <a:endParaRPr lang="cs-CZ" dirty="0"/>
              </a:p>
              <a:p>
                <a:endParaRPr lang="cs-CZ" dirty="0" smtClean="0"/>
              </a:p>
              <a:p>
                <a:endParaRPr lang="cs-CZ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1989291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1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/>
                  <a:t>Podíl komplexního a reálného čísla</a:t>
                </a:r>
                <a:br>
                  <a:rPr lang="cs-CZ" b="1" dirty="0" smtClean="0"/>
                </a:br>
                <a:r>
                  <a:rPr lang="cs-CZ" b="1" dirty="0" smtClean="0"/>
                  <a:t>získáme snadno rozlišením reálné</a:t>
                </a:r>
                <a:br>
                  <a:rPr lang="cs-CZ" b="1" dirty="0" smtClean="0"/>
                </a:br>
                <a:r>
                  <a:rPr lang="cs-CZ" b="1" dirty="0" smtClean="0"/>
                  <a:t>a imaginární složky: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latin typeface="Cambria Math"/>
                          </a:rPr>
                          <m:t> −</m:t>
                        </m:r>
                        <m:r>
                          <a:rPr lang="cs-CZ" b="1" i="1" smtClean="0">
                            <a:latin typeface="Cambria Math"/>
                          </a:rPr>
                          <m:t>𝟔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𝟏</m:t>
                    </m:r>
                    <m:r>
                      <a:rPr lang="cs-CZ" b="1" i="1" smtClean="0">
                        <a:latin typeface="Cambria Math"/>
                      </a:rPr>
                      <m:t> −</m:t>
                    </m:r>
                    <m:r>
                      <a:rPr lang="cs-CZ" b="1" i="1" smtClean="0">
                        <a:latin typeface="Cambria Math"/>
                      </a:rPr>
                      <m:t>𝟑</m:t>
                    </m:r>
                    <m:r>
                      <a:rPr lang="cs-CZ" b="1" i="1" smtClean="0">
                        <a:latin typeface="Cambria Math"/>
                      </a:rPr>
                      <m:t>𝒊</m:t>
                    </m:r>
                  </m:oMath>
                </a14:m>
                <a:endParaRPr lang="cs-CZ" b="1" dirty="0" smtClean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latin typeface="Cambria Math"/>
                          </a:rPr>
                          <m:t>𝟓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  <m:r>
                          <a:rPr lang="cs-CZ" b="1" i="1" smtClean="0">
                            <a:latin typeface="Cambria Math"/>
                          </a:rPr>
                          <m:t> 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𝟕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𝟕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+ </m:t>
                    </m:r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𝟕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𝒊</m:t>
                    </m:r>
                  </m:oMath>
                </a14:m>
                <a:endParaRPr lang="cs-CZ" b="1" dirty="0" smtClean="0"/>
              </a:p>
              <a:p>
                <a:r>
                  <a:rPr lang="cs-CZ" b="1" dirty="0" smtClean="0"/>
                  <a:t>Při dělení komplexních čísel musíme</a:t>
                </a:r>
                <a:br>
                  <a:rPr lang="cs-CZ" b="1" dirty="0" smtClean="0"/>
                </a:br>
                <a:r>
                  <a:rPr lang="cs-CZ" b="1" dirty="0" smtClean="0"/>
                  <a:t>upravit zlomek tak, aby …..???</a:t>
                </a:r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 b="-102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5372592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1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cs-CZ" dirty="0" smtClean="0"/>
              </a:p>
              <a:p>
                <a:r>
                  <a:rPr lang="cs-CZ" b="1" dirty="0" smtClean="0"/>
                  <a:t>Vypočti podíl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= ? </m:t>
                    </m:r>
                  </m:oMath>
                </a14:m>
                <a:endParaRPr lang="cs-CZ" b="1" dirty="0" smtClean="0"/>
              </a:p>
              <a:p>
                <a:r>
                  <a:rPr lang="cs-CZ" b="1" dirty="0" smtClean="0"/>
                  <a:t>Celý zlomek rozšíříme číslem komplexně</a:t>
                </a:r>
                <a:br>
                  <a:rPr lang="cs-CZ" b="1" dirty="0" smtClean="0"/>
                </a:br>
                <a:r>
                  <a:rPr lang="cs-CZ" b="1" dirty="0" smtClean="0"/>
                  <a:t>sdruženým ke jmenovateli</a:t>
                </a:r>
                <a:br>
                  <a:rPr lang="cs-CZ" b="1" dirty="0" smtClean="0"/>
                </a:br>
                <a:r>
                  <a:rPr lang="cs-CZ" b="1" dirty="0" smtClean="0"/>
                  <a:t>s využitím vzorce tak, aby ve </a:t>
                </a:r>
                <a:br>
                  <a:rPr lang="cs-CZ" b="1" dirty="0" smtClean="0"/>
                </a:br>
                <a:r>
                  <a:rPr lang="cs-CZ" b="1" dirty="0" smtClean="0"/>
                  <a:t>jmenovateli vzniklo reálné číslo </a:t>
                </a:r>
                <a:br>
                  <a:rPr lang="cs-CZ" b="1" dirty="0" smtClean="0"/>
                </a:br>
                <a:r>
                  <a:rPr lang="cs-CZ" b="1" dirty="0" smtClean="0"/>
                  <a:t>a pak zlomek rozdělíme</a:t>
                </a:r>
                <a:br>
                  <a:rPr lang="cs-CZ" b="1" dirty="0" smtClean="0"/>
                </a:br>
                <a:r>
                  <a:rPr lang="cs-CZ" b="1" dirty="0" smtClean="0"/>
                  <a:t>na reálnou a imaginární část </a:t>
                </a:r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b="-178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1263291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1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  <m:r>
                          <a:rPr lang="cs-CZ" b="1" i="1">
                            <a:latin typeface="Cambria Math"/>
                          </a:rPr>
                          <m:t>+</m:t>
                        </m:r>
                        <m:r>
                          <a:rPr lang="cs-CZ" b="1" i="1"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  <m:r>
                          <a:rPr lang="cs-CZ" b="1" i="1">
                            <a:latin typeface="Cambria Math"/>
                          </a:rPr>
                          <m:t>+</m:t>
                        </m:r>
                        <m:r>
                          <a:rPr lang="cs-CZ" b="1" i="1">
                            <a:latin typeface="Cambria Math"/>
                          </a:rPr>
                          <m:t>𝒊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.</m:t>
                    </m:r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latin typeface="Cambria Math"/>
                          </a:rPr>
                          <m:t> −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latin typeface="Cambria Math"/>
                          </a:rPr>
                          <m:t> −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 </m:t>
                    </m:r>
                  </m:oMath>
                </a14:m>
                <a:endParaRPr lang="cs-CZ" b="1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𝟏</m:t>
                            </m:r>
                            <m:r>
                              <a:rPr lang="cs-CZ" b="1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cs-CZ" b="1" i="1" smtClean="0">
                                <a:latin typeface="Cambria Math"/>
                              </a:rPr>
                              <m:t>𝒊</m:t>
                            </m:r>
                          </m:e>
                        </m:d>
                        <m:r>
                          <a:rPr lang="cs-CZ" b="1" i="1" smtClean="0">
                            <a:latin typeface="Cambria Math"/>
                          </a:rPr>
                          <m:t>.(</m:t>
                        </m:r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  <m:r>
                          <a:rPr lang="cs-CZ" b="1" i="1" smtClean="0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𝟒</m:t>
                        </m:r>
                        <m:r>
                          <a:rPr lang="cs-CZ" b="1" i="1" smtClean="0">
                            <a:latin typeface="Cambria Math"/>
                          </a:rPr>
                          <m:t> −</m:t>
                        </m:r>
                        <m:sSup>
                          <m:sSupPr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𝒊</m:t>
                            </m:r>
                          </m:e>
                          <m:sup>
                            <m:r>
                              <a:rPr lang="cs-CZ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cs-CZ" b="1" i="1" smtClean="0">
                        <a:latin typeface="Cambria Math"/>
                      </a:rPr>
                      <m:t>=</m:t>
                    </m:r>
                  </m:oMath>
                </a14:m>
                <a:endParaRPr lang="cs-CZ" b="1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latin typeface="Cambria Math"/>
                          </a:rPr>
                          <m:t> −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  <m:r>
                          <a:rPr lang="cs-CZ" b="1" i="1" smtClean="0">
                            <a:latin typeface="Cambria Math"/>
                          </a:rPr>
                          <m:t> − </m:t>
                        </m:r>
                        <m:sSup>
                          <m:sSupPr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𝒊</m:t>
                            </m:r>
                          </m:e>
                          <m:sup>
                            <m:r>
                              <a:rPr lang="cs-CZ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𝟓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=</m:t>
                    </m:r>
                  </m:oMath>
                </a14:m>
                <a:endParaRPr lang="cs-CZ" b="1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𝟓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=</m:t>
                    </m:r>
                  </m:oMath>
                </a14:m>
                <a:endParaRPr lang="cs-CZ" b="1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𝟓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𝟓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𝒊</m:t>
                    </m:r>
                  </m:oMath>
                </a14:m>
                <a:r>
                  <a:rPr lang="cs-CZ" dirty="0" smtClean="0"/>
                  <a:t> </a:t>
                </a: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0625037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2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/>
                  <a:t>Vypočti: 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  <m:r>
                          <a:rPr lang="cs-CZ" b="1" i="1" smtClean="0">
                            <a:latin typeface="Cambria Math"/>
                          </a:rPr>
                          <m:t> −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=</m:t>
                    </m:r>
                  </m:oMath>
                </a14:m>
                <a:endParaRPr lang="cs-CZ" b="1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  <m:r>
                          <a:rPr lang="cs-CZ" b="1" i="1" smtClean="0">
                            <a:latin typeface="Cambria Math"/>
                          </a:rPr>
                          <m:t> −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 . </m:t>
                    </m:r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=</m:t>
                    </m:r>
                  </m:oMath>
                </a14:m>
                <a:endParaRPr lang="cs-CZ" b="1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𝟔</m:t>
                        </m:r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𝒊</m:t>
                            </m:r>
                          </m:e>
                          <m:sup>
                            <m:r>
                              <a:rPr lang="cs-CZ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𝟗</m:t>
                        </m:r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=</m:t>
                    </m:r>
                  </m:oMath>
                </a14:m>
                <a:endParaRPr lang="cs-CZ" b="1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𝟓</m:t>
                        </m:r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latin typeface="Cambria Math"/>
                          </a:rPr>
                          <m:t>𝟓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𝟏𝟎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+ </m:t>
                    </m:r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𝒊</m:t>
                    </m:r>
                  </m:oMath>
                </a14:m>
                <a:endParaRPr lang="cs-CZ" b="1" dirty="0" smtClean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7177003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3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/>
                  <a:t>Vypočti: 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𝟒</m:t>
                        </m:r>
                        <m:r>
                          <a:rPr lang="cs-CZ" b="1" i="1"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latin typeface="Cambria Math"/>
                          </a:rPr>
                          <m:t>𝟓</m:t>
                        </m:r>
                        <m:r>
                          <a:rPr lang="cs-CZ" b="1" i="1"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=</m:t>
                    </m:r>
                  </m:oMath>
                </a14:m>
                <a:endParaRPr lang="cs-CZ" b="1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𝟒</m:t>
                        </m:r>
                        <m:r>
                          <a:rPr lang="cs-CZ" b="1" i="1">
                            <a:latin typeface="Cambria Math"/>
                          </a:rPr>
                          <m:t>+</m:t>
                        </m:r>
                        <m:r>
                          <a:rPr lang="cs-CZ" b="1" i="1">
                            <a:latin typeface="Cambria Math"/>
                          </a:rPr>
                          <m:t>𝟓</m:t>
                        </m:r>
                        <m:r>
                          <a:rPr lang="cs-CZ" b="1" i="1"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  <m:r>
                          <a:rPr lang="cs-CZ" b="1" i="1">
                            <a:latin typeface="Cambria Math"/>
                          </a:rPr>
                          <m:t>+</m:t>
                        </m:r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  <m:r>
                          <a:rPr lang="cs-CZ" b="1" i="1">
                            <a:latin typeface="Cambria Math"/>
                          </a:rPr>
                          <m:t>𝒊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.</m:t>
                    </m:r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  <m:r>
                          <a:rPr lang="cs-CZ" b="1" i="1" smtClean="0">
                            <a:latin typeface="Cambria Math"/>
                          </a:rPr>
                          <m:t> −</m:t>
                        </m:r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  <m:r>
                          <a:rPr lang="cs-CZ" b="1" i="1" smtClean="0">
                            <a:latin typeface="Cambria Math"/>
                          </a:rPr>
                          <m:t> −</m:t>
                        </m:r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=</m:t>
                    </m:r>
                  </m:oMath>
                </a14:m>
                <a:endParaRPr lang="cs-CZ" b="1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𝟏𝟐</m:t>
                        </m:r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latin typeface="Cambria Math"/>
                          </a:rPr>
                          <m:t>𝟏𝟓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  <m:r>
                          <a:rPr lang="cs-CZ" b="1" i="1" smtClean="0">
                            <a:latin typeface="Cambria Math"/>
                          </a:rPr>
                          <m:t> −</m:t>
                        </m:r>
                        <m:r>
                          <a:rPr lang="cs-CZ" b="1" i="1" smtClean="0">
                            <a:latin typeface="Cambria Math"/>
                          </a:rPr>
                          <m:t>𝟖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latin typeface="Cambria Math"/>
                          </a:rPr>
                          <m:t>𝟏𝟎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𝟗</m:t>
                        </m:r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latin typeface="Cambria Math"/>
                          </a:rPr>
                          <m:t>𝟒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=</m:t>
                    </m:r>
                  </m:oMath>
                </a14:m>
                <a:endParaRPr lang="cs-CZ" b="1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𝟐𝟐</m:t>
                        </m:r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latin typeface="Cambria Math"/>
                          </a:rPr>
                          <m:t>𝟕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𝟏𝟑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𝟐𝟐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𝟏𝟑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+ </m:t>
                    </m:r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𝟕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𝟏𝟑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𝒊</m:t>
                    </m:r>
                  </m:oMath>
                </a14:m>
                <a:endParaRPr lang="cs-CZ" b="1" i="1" dirty="0">
                  <a:latin typeface="Cambria Math"/>
                </a:endParaRP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1340151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797</TotalTime>
  <Words>657</Words>
  <Application>Microsoft Office PowerPoint</Application>
  <PresentationFormat>Předvádění na obrazovce (4:3)</PresentationFormat>
  <Paragraphs>106</Paragraphs>
  <Slides>16</Slides>
  <Notes>16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Motiv sady Office</vt:lpstr>
      <vt:lpstr>Komplexní čísla - 5</vt:lpstr>
      <vt:lpstr>Komplexní čísla 5</vt:lpstr>
      <vt:lpstr>Komplexní čísla 5</vt:lpstr>
      <vt:lpstr>Příklad 1</vt:lpstr>
      <vt:lpstr>Příklad 1</vt:lpstr>
      <vt:lpstr>Příklad 1</vt:lpstr>
      <vt:lpstr>Příklad 1</vt:lpstr>
      <vt:lpstr>Příklad 2</vt:lpstr>
      <vt:lpstr>Příklad 3</vt:lpstr>
      <vt:lpstr>Příklad 4</vt:lpstr>
      <vt:lpstr>Příklad 5</vt:lpstr>
      <vt:lpstr>Příklad 6</vt:lpstr>
      <vt:lpstr>Příklad 7</vt:lpstr>
      <vt:lpstr>Příklad 8</vt:lpstr>
      <vt:lpstr>Příklad 8</vt:lpstr>
      <vt:lpstr>Děkuji za pozornost.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Valued Acer Customer</cp:lastModifiedBy>
  <cp:revision>70</cp:revision>
  <cp:lastPrinted>2012-09-11T21:03:25Z</cp:lastPrinted>
  <dcterms:created xsi:type="dcterms:W3CDTF">2011-12-03T14:12:28Z</dcterms:created>
  <dcterms:modified xsi:type="dcterms:W3CDTF">2013-03-31T12:18:34Z</dcterms:modified>
</cp:coreProperties>
</file>