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7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DAD4277-D57F-410E-BDFC-E2BBE88F1C90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 smtClean="0"/>
              <a:t>Kliknutím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1A24CB-7998-4184-956C-876CEA97F01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6710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717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3D509B6-7BED-4E87-8699-F65DAE72FF81}" type="slidenum">
              <a:rPr lang="cs-CZ" smtClean="0"/>
              <a:pPr eaLnBrk="1" hangingPunct="1"/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861F198-C4A1-43FD-A74F-C3DD5223D660}" type="slidenum">
              <a:rPr lang="cs-CZ" smtClean="0"/>
              <a:pPr eaLnBrk="1" hangingPunct="1"/>
              <a:t>10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805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8483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433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941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2970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6493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2037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1A24CB-7998-4184-956C-876CEA97F01E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504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A7ED6-F4B4-42A6-A5A8-689AC67CC0B7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7BBBF-CFF1-4E94-A749-E1402F0610B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42295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192C7-764B-4F70-9A6E-6FE2578817A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B677E-D780-4E9B-A310-EE6ED42527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098581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783F3-FF0B-4F68-9F63-0F325A0EB42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A2730-07D8-40FB-A7CE-9C2F3BCA1D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0969262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5165-16CF-4637-90D3-3098DFAD8B5D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BB9D0-928D-4E3F-9BFD-832DCBE81DE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831846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8A8CC-9BEB-45EA-B3C4-A4A81A8CA2E5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25F4C-AEFE-49D5-BACC-54A7C67967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5233883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C6A4E-1442-4902-AF84-C8780D37B9E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42AA0-1715-43CB-BBDA-4EF3EDEE9E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1955207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6B717-C9CA-45B0-A7E3-8ED259B9BCE2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56EEC-83C6-45A8-88D1-4B2C23CD35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820523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9D219-516E-48C9-B090-698297FEA17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BACDC-1440-4710-B411-B51E9F66AA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9708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3AC43-67C7-4B82-8D19-EBAD5F3AC7A6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33A5C-1E13-4914-8EDC-A2723F3E77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1713581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B0541-7C1E-4324-90FA-7B81A5FB8C11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08178-E998-4D5F-8CF4-4B577FCAA73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8554719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0C4F8-9C11-4CD9-9362-4B4328E481A9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CDC77-81C0-4B67-B160-53075FF467F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0994902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43AA0-7BD2-4041-A542-959067E64BF4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B1E32-8BD9-499C-8EAA-321FC15C4C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59747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9C1402-66B2-412D-BD62-DA0F3104520B}" type="datetimeFigureOut">
              <a:rPr lang="cs-CZ"/>
              <a:pPr>
                <a:defRPr/>
              </a:pPr>
              <a:t>31.3.2013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76E9B8-DF96-47C8-B5A1-75E84EE6042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  <p:sldLayoutId id="2147483845" r:id="rId12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Komplexní čísla </a:t>
            </a:r>
            <a:r>
              <a:rPr lang="cs-CZ" b="1" dirty="0" smtClean="0"/>
              <a:t> </a:t>
            </a:r>
            <a:r>
              <a:rPr lang="cs-CZ" b="1" dirty="0" smtClean="0"/>
              <a:t>9</a:t>
            </a:r>
            <a:endParaRPr lang="cs-CZ" b="1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 smtClean="0"/>
              <a:t>Součin a podíl komplexních čísel</a:t>
            </a:r>
            <a:br>
              <a:rPr lang="cs-CZ" b="1" dirty="0" smtClean="0"/>
            </a:br>
            <a:r>
              <a:rPr lang="cs-CZ" b="1" dirty="0" smtClean="0"/>
              <a:t>v goniometrickém tvaru</a:t>
            </a:r>
            <a:endParaRPr lang="cs-CZ" b="1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VY_32_INOVACE_20-09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rgbClr val="376092"/>
                </a:solidFill>
              </a:rPr>
              <a:t>Děkuji za pozornost.</a:t>
            </a: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Autor DUM: Mgr. Jan </a:t>
            </a:r>
            <a:r>
              <a:rPr lang="cs-CZ" dirty="0" err="1" smtClean="0"/>
              <a:t>Bajnar</a:t>
            </a:r>
            <a:endParaRPr lang="cs-CZ" dirty="0" smtClean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Teorie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 smtClean="0"/>
              </a:p>
              <a:p>
                <a:r>
                  <a:rPr lang="cs-CZ" b="1" dirty="0" smtClean="0"/>
                  <a:t>Nechť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𝒂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func>
                    <m:r>
                      <a:rPr lang="cs-CZ" b="1" i="1" smtClean="0">
                        <a:latin typeface="Cambria Math"/>
                      </a:rPr>
                      <m:t> )</m:t>
                    </m:r>
                  </m:oMath>
                </a14:m>
                <a:r>
                  <a:rPr lang="cs-CZ" b="1" dirty="0" smtClean="0"/>
                  <a:t> a současně</a:t>
                </a:r>
                <a:br>
                  <a:rPr lang="cs-CZ" b="1" dirty="0" smtClean="0"/>
                </a:br>
                <a14:m>
                  <m:oMath xmlns:m="http://schemas.openxmlformats.org/officeDocument/2006/math">
                    <m:r>
                      <a:rPr lang="cs-CZ" b="1" i="0" smtClean="0">
                        <a:latin typeface="Cambria Math"/>
                      </a:rPr>
                      <m:t>𝐛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begChr m:val="|"/>
                        <m:endChr m:val="|"/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𝒃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𝜷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𝒊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𝒔𝒊𝒏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𝜷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 )</m:t>
                    </m:r>
                  </m:oMath>
                </a14:m>
                <a:r>
                  <a:rPr lang="cs-CZ" b="1" dirty="0" smtClean="0"/>
                  <a:t> , pak součin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𝒂</m:t>
                    </m:r>
                    <m:r>
                      <a:rPr lang="cs-CZ" b="1" i="1" smtClean="0">
                        <a:latin typeface="Cambria Math"/>
                      </a:rPr>
                      <m:t>.</m:t>
                    </m:r>
                    <m:r>
                      <a:rPr lang="cs-CZ" b="1" i="1" smtClean="0">
                        <a:latin typeface="Cambria Math"/>
                      </a:rPr>
                      <m:t>𝒃</m:t>
                    </m:r>
                    <m:r>
                      <a:rPr lang="cs-CZ" b="1" i="1" smtClean="0">
                        <a:latin typeface="Cambria Math"/>
                      </a:rPr>
                      <m:t>= 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.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𝒃</m:t>
                        </m:r>
                      </m:e>
                    </m:d>
                    <m:r>
                      <a:rPr lang="cs-CZ" b="1" i="1" smtClean="0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d>
                          <m:d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𝜶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𝜷</m:t>
                            </m:r>
                          </m:e>
                        </m:d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𝒔𝒊𝒏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𝜷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cs-CZ" b="1" dirty="0" smtClean="0"/>
                  <a:t>)</a:t>
                </a:r>
                <a:br>
                  <a:rPr lang="cs-CZ" b="1" dirty="0" smtClean="0"/>
                </a:br>
                <a:r>
                  <a:rPr lang="cs-CZ" b="1" dirty="0" smtClean="0"/>
                  <a:t>a podíl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𝒃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𝒂</m:t>
                            </m:r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𝒃</m:t>
                            </m:r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</m:fName>
                      <m:e>
                        <m:d>
                          <m:d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𝜶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𝜷</m:t>
                            </m:r>
                          </m:e>
                        </m:d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𝒊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 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𝒔𝒊𝒏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𝜷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cs-CZ" b="1" dirty="0"/>
                  <a:t>)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683595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Urči součin a podíl čísel </a:t>
                </a:r>
                <a:r>
                  <a:rPr lang="cs-CZ" b="1" dirty="0" err="1" smtClean="0"/>
                  <a:t>a,b</a:t>
                </a:r>
                <a:r>
                  <a:rPr lang="cs-CZ" b="1" dirty="0" smtClean="0"/>
                  <a:t>, je-li: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𝒂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>
                      <a:rPr lang="cs-CZ" b="1" i="1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latin typeface="Cambria Math"/>
                              </a:rPr>
                              <m:t>𝐬𝐢𝐧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func>
                        <m:r>
                          <a:rPr lang="cs-CZ" b="1" i="1" smtClean="0">
                            <a:latin typeface="Cambria Math"/>
                          </a:rPr>
                          <m:t> )</m:t>
                        </m:r>
                      </m:e>
                    </m:func>
                  </m:oMath>
                </a14:m>
                <a:r>
                  <a:rPr lang="cs-CZ" b="1" i="1" dirty="0" smtClean="0">
                    <a:latin typeface="Cambria Math"/>
                  </a:rPr>
                  <a:t/>
                </a:r>
                <a:br>
                  <a:rPr lang="cs-CZ" b="1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b="1">
                        <a:latin typeface="Cambria Math"/>
                      </a:rPr>
                      <m:t>𝐛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𝟐</m:t>
                    </m:r>
                    <m:r>
                      <a:rPr lang="cs-CZ" b="1" i="1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𝒊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func>
                    <m:r>
                      <a:rPr lang="cs-CZ" b="1" i="1">
                        <a:latin typeface="Cambria Math"/>
                      </a:rPr>
                      <m:t> )</m:t>
                    </m:r>
                  </m:oMath>
                </a14:m>
                <a:r>
                  <a:rPr lang="cs-CZ" b="1" dirty="0"/>
                  <a:t> </a:t>
                </a:r>
                <a:endParaRPr lang="cs-CZ" b="1" dirty="0" smtClean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𝒂</m:t>
                    </m:r>
                    <m:r>
                      <a:rPr lang="cs-CZ" b="1" i="1" smtClean="0">
                        <a:latin typeface="Cambria Math"/>
                      </a:rPr>
                      <m:t>.</m:t>
                    </m:r>
                    <m:r>
                      <a:rPr lang="cs-CZ" b="1" i="1" smtClean="0">
                        <a:latin typeface="Cambria Math"/>
                      </a:rPr>
                      <m:t>𝒃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𝟔</m:t>
                    </m:r>
                    <m:r>
                      <a:rPr lang="cs-CZ" b="1" i="1" smtClean="0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  <m:r>
                          <a:rPr lang="cs-CZ" b="1" i="0" smtClean="0">
                            <a:latin typeface="Cambria Math"/>
                          </a:rPr>
                          <m:t>⁡(</m:t>
                        </m:r>
                      </m:fName>
                      <m:e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)+</m:t>
                        </m:r>
                        <m:r>
                          <a:rPr lang="cs-CZ" b="1" i="1" smtClean="0">
                            <a:latin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0" smtClean="0">
                                <a:latin typeface="Cambria Math"/>
                              </a:rPr>
                              <m:t>𝐬𝐢𝐧</m:t>
                            </m:r>
                            <m:r>
                              <a:rPr lang="cs-CZ" b="1" i="0" smtClean="0">
                                <a:latin typeface="Cambria Math"/>
                              </a:rPr>
                              <m:t>⁡(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func>
                      </m:e>
                    </m:func>
                    <m:r>
                      <a:rPr lang="cs-CZ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)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𝒂</m:t>
                    </m:r>
                    <m:r>
                      <a:rPr lang="cs-CZ" b="1" i="1">
                        <a:latin typeface="Cambria Math"/>
                      </a:rPr>
                      <m:t>.</m:t>
                    </m:r>
                    <m:r>
                      <a:rPr lang="cs-CZ" b="1" i="1">
                        <a:latin typeface="Cambria Math"/>
                      </a:rPr>
                      <m:t>𝒃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𝟔</m:t>
                    </m:r>
                    <m:r>
                      <a:rPr lang="cs-CZ" b="1" i="1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𝐜𝐨𝐬</m:t>
                        </m:r>
                        <m:r>
                          <a:rPr lang="cs-CZ" b="1">
                            <a:latin typeface="Cambria Math"/>
                          </a:rPr>
                          <m:t>⁡</m:t>
                        </m:r>
                      </m:fName>
                      <m:e>
                        <m:f>
                          <m:f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</a:rPr>
                              <m:t>𝟏𝟏</m:t>
                            </m:r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𝟏𝟐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 i="1">
                                <a:latin typeface="Cambria Math"/>
                              </a:rPr>
                              <m:t>𝐬𝐢𝐧</m:t>
                            </m:r>
                            <m:r>
                              <a:rPr lang="cs-CZ" b="1">
                                <a:latin typeface="Cambria Math"/>
                              </a:rPr>
                              <m:t>⁡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𝟏𝟏</m:t>
                                </m:r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𝟏𝟐</m:t>
                                </m:r>
                              </m:den>
                            </m:f>
                          </m:e>
                        </m:func>
                      </m:e>
                    </m:func>
                  </m:oMath>
                </a14:m>
                <a:r>
                  <a:rPr lang="cs-CZ" b="1" dirty="0" smtClean="0"/>
                  <a:t> )</a:t>
                </a:r>
                <a:endParaRPr lang="cs-CZ" b="1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33330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/>
              </a:p>
              <a:p>
                <a:r>
                  <a:rPr lang="cs-CZ" b="1" dirty="0" smtClean="0"/>
                  <a:t>Podíl čísel </a:t>
                </a:r>
                <a:r>
                  <a:rPr lang="cs-CZ" b="1" dirty="0" err="1" smtClean="0"/>
                  <a:t>a,b</a:t>
                </a:r>
                <a:r>
                  <a:rPr lang="cs-CZ" b="1" dirty="0" smtClean="0"/>
                  <a:t>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𝒃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(</m:t>
                    </m:r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>
                            <a:latin typeface="Cambria Math"/>
                          </a:rPr>
                          <m:t>𝐜𝐨𝐬</m:t>
                        </m:r>
                        <m:r>
                          <a:rPr lang="cs-CZ" b="1">
                            <a:latin typeface="Cambria Math"/>
                          </a:rPr>
                          <m:t>⁡(</m:t>
                        </m:r>
                      </m:fName>
                      <m:e>
                        <m:f>
                          <m:f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)+</m:t>
                        </m:r>
                        <m:r>
                          <a:rPr lang="cs-CZ" b="1" i="1">
                            <a:latin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</a:rPr>
                              <m:t>𝐬𝐢𝐧</m:t>
                            </m:r>
                            <m:r>
                              <a:rPr lang="cs-CZ" b="1">
                                <a:latin typeface="Cambria Math"/>
                              </a:rPr>
                              <m:t>⁡(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func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</m:e>
                    </m:func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𝝅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)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𝒂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𝒃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</a:rPr>
                              <m:t>𝐜𝐨𝐬</m:t>
                            </m:r>
                            <m:r>
                              <a:rPr lang="cs-CZ" b="1">
                                <a:latin typeface="Cambria Math"/>
                              </a:rPr>
                              <m:t>⁡(−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𝟓</m:t>
                                </m:r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𝟏𝟐</m:t>
                                </m:r>
                              </m:den>
                            </m:f>
                            <m:r>
                              <a:rPr lang="cs-CZ" b="1" i="1">
                                <a:latin typeface="Cambria Math"/>
                              </a:rPr>
                              <m:t>)+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>
                                    <a:latin typeface="Cambria Math"/>
                                  </a:rPr>
                                  <m:t>𝐬𝐢𝐧</m:t>
                                </m:r>
                                <m:r>
                                  <a:rPr lang="cs-CZ" b="1">
                                    <a:latin typeface="Cambria Math"/>
                                  </a:rPr>
                                  <m:t>⁡(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latin typeface="Cambria Math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cs-CZ" b="1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𝟓</m:t>
                                    </m:r>
                                    <m:r>
                                      <a:rPr lang="cs-CZ" b="1" i="1"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𝟏𝟐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    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d>
                      <m:dPr>
                        <m:ctrlPr>
                          <a:rPr lang="cs-CZ" b="1" i="1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b="1">
                                <a:latin typeface="Cambria Math"/>
                              </a:rPr>
                              <m:t>𝐜𝐨𝐬</m:t>
                            </m:r>
                            <m:r>
                              <a:rPr lang="cs-CZ" b="1">
                                <a:latin typeface="Cambria Math"/>
                              </a:rPr>
                              <m:t>⁡(</m:t>
                            </m:r>
                          </m:fName>
                          <m:e>
                            <m:f>
                              <m:f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</a:rPr>
                                  <m:t>𝟏𝟗</m:t>
                                </m:r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𝝅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  <a:ea typeface="Cambria Math"/>
                                  </a:rPr>
                                  <m:t>𝟏𝟐</m:t>
                                </m:r>
                              </m:den>
                            </m:f>
                            <m:r>
                              <a:rPr lang="cs-CZ" b="1" i="1">
                                <a:latin typeface="Cambria Math"/>
                              </a:rPr>
                              <m:t>)+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b="1" i="1">
                                    <a:latin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>
                                    <a:latin typeface="Cambria Math"/>
                                  </a:rPr>
                                  <m:t>𝐬𝐢𝐧</m:t>
                                </m:r>
                                <m:r>
                                  <a:rPr lang="cs-CZ" b="1">
                                    <a:latin typeface="Cambria Math"/>
                                  </a:rPr>
                                  <m:t>⁡(</m:t>
                                </m:r>
                              </m:fName>
                              <m:e>
                                <m:f>
                                  <m:fPr>
                                    <m:ctrlPr>
                                      <a:rPr lang="cs-CZ" b="1" i="1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cs-CZ" b="1" i="1" smtClean="0">
                                        <a:latin typeface="Cambria Math"/>
                                      </a:rPr>
                                      <m:t>𝟏𝟗</m:t>
                                    </m:r>
                                    <m:r>
                                      <a:rPr lang="cs-CZ" b="1" i="1">
                                        <a:latin typeface="Cambria Math"/>
                                        <a:ea typeface="Cambria Math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cs-CZ" b="1" i="1">
                                        <a:latin typeface="Cambria Math"/>
                                        <a:ea typeface="Cambria Math"/>
                                      </a:rPr>
                                      <m:t>𝟏𝟐</m:t>
                                    </m:r>
                                  </m:den>
                                </m:f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b="1" dirty="0"/>
              </a:p>
              <a:p>
                <a:endParaRPr lang="cs-CZ" b="1" dirty="0" smtClean="0"/>
              </a:p>
              <a:p>
                <a:endParaRPr lang="cs-CZ" b="1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859289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Urči součin a podíl čísel </a:t>
                </a:r>
                <a:r>
                  <a:rPr lang="cs-CZ" b="1" dirty="0" err="1" smtClean="0"/>
                  <a:t>u,v</a:t>
                </a:r>
                <a:r>
                  <a:rPr lang="cs-CZ" b="1" dirty="0" smtClean="0"/>
                  <a:t>, </a:t>
                </a:r>
                <a:r>
                  <a:rPr lang="cs-CZ" b="1" dirty="0"/>
                  <a:t>je-li</a:t>
                </a:r>
                <a:r>
                  <a:rPr lang="cs-CZ" b="1" dirty="0" smtClean="0"/>
                  <a:t>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𝒖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0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latin typeface="Cambria Math"/>
                      </a:rPr>
                      <m:t>𝒊</m:t>
                    </m:r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/>
                  <a:t>  ;  </a:t>
                </a:r>
                <a14:m>
                  <m:oMath xmlns:m="http://schemas.openxmlformats.org/officeDocument/2006/math">
                    <m:r>
                      <a:rPr lang="cs-CZ" b="1" i="1" dirty="0" smtClean="0">
                        <a:latin typeface="Cambria Math"/>
                      </a:rPr>
                      <m:t>𝒗</m:t>
                    </m:r>
                    <m:r>
                      <a:rPr lang="cs-CZ" b="1" i="1" dirty="0" smtClean="0">
                        <a:latin typeface="Cambria Math"/>
                      </a:rPr>
                      <m:t>=−</m:t>
                    </m:r>
                    <m:r>
                      <a:rPr lang="cs-CZ" b="1" i="1" dirty="0" smtClean="0">
                        <a:latin typeface="Cambria Math"/>
                      </a:rPr>
                      <m:t>𝟐</m:t>
                    </m:r>
                    <m:r>
                      <a:rPr lang="cs-CZ" b="1" i="1" dirty="0" smtClean="0">
                        <a:latin typeface="Cambria Math"/>
                      </a:rPr>
                      <m:t>+</m:t>
                    </m:r>
                    <m:r>
                      <a:rPr lang="cs-CZ" b="1" i="1" dirty="0" smtClean="0"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cs-CZ" b="1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dirty="0" smtClean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dirty="0" smtClean="0"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/>
              </a:p>
              <a:p>
                <a:r>
                  <a:rPr lang="cs-CZ" b="1" dirty="0" smtClean="0"/>
                  <a:t>a) v algebraickém tvaru: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𝒖</m:t>
                    </m:r>
                    <m:r>
                      <a:rPr lang="cs-CZ" b="1" i="1" smtClean="0">
                        <a:latin typeface="Cambria Math"/>
                      </a:rPr>
                      <m:t>.</m:t>
                    </m:r>
                    <m:r>
                      <a:rPr lang="cs-CZ" b="1" i="1" smtClean="0">
                        <a:latin typeface="Cambria Math"/>
                      </a:rPr>
                      <m:t>𝒗</m:t>
                    </m:r>
                    <m:r>
                      <a:rPr lang="cs-CZ" b="1" i="1" smtClean="0">
                        <a:latin typeface="Cambria Math"/>
                      </a:rPr>
                      <m:t>=(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>
                        <a:latin typeface="Cambria Math"/>
                      </a:rPr>
                      <m:t> − 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𝒊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/>
                  <a:t>).</a:t>
                </a:r>
                <a:r>
                  <a:rPr lang="cs-CZ" sz="3600" b="1" dirty="0" smtClean="0"/>
                  <a:t>(</a:t>
                </a:r>
                <a14:m>
                  <m:oMath xmlns:m="http://schemas.openxmlformats.org/officeDocument/2006/math">
                    <m:r>
                      <a:rPr lang="cs-CZ" b="1" i="0" dirty="0" smtClean="0">
                        <a:latin typeface="Cambria Math"/>
                      </a:rPr>
                      <m:t>−</m:t>
                    </m:r>
                    <m:r>
                      <a:rPr lang="cs-CZ" b="1" i="0" dirty="0" smtClean="0">
                        <a:latin typeface="Cambria Math"/>
                      </a:rPr>
                      <m:t>𝟐</m:t>
                    </m:r>
                    <m:r>
                      <a:rPr lang="cs-CZ" b="1" i="0" dirty="0" smtClean="0">
                        <a:latin typeface="Cambria Math"/>
                      </a:rPr>
                      <m:t>+</m:t>
                    </m:r>
                    <m:r>
                      <a:rPr lang="cs-CZ" b="1" i="1" dirty="0"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cs-CZ" b="1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dirty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dirty="0">
                        <a:latin typeface="Cambria Math"/>
                      </a:rPr>
                      <m:t>𝒊</m:t>
                    </m:r>
                    <m:r>
                      <a:rPr lang="cs-CZ" b="1" i="1" dirty="0" smtClean="0">
                        <a:latin typeface="Cambria Math"/>
                      </a:rPr>
                      <m:t>)=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−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𝒊</m:t>
                    </m:r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𝒊</m:t>
                    </m:r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=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  <m:r>
                          <a:rPr lang="cs-CZ" b="1" i="1" smtClean="0"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e>
                    </m:d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𝒊</m:t>
                    </m:r>
                    <m:r>
                      <a:rPr lang="cs-CZ" b="1" i="1" smtClean="0">
                        <a:latin typeface="Cambria Math"/>
                      </a:rPr>
                      <m:t>(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+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smtClean="0">
                            <a:latin typeface="Cambria Math"/>
                          </a:rPr>
                          <m:t>𝟔</m:t>
                        </m:r>
                      </m:e>
                    </m:rad>
                    <m:r>
                      <a:rPr lang="cs-CZ" b="1" i="1" smtClean="0">
                        <a:latin typeface="Cambria Math"/>
                      </a:rPr>
                      <m:t>)</m:t>
                    </m:r>
                  </m:oMath>
                </a14:m>
                <a:endParaRPr lang="cs-CZ" b="1" dirty="0"/>
              </a:p>
              <a:p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140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826862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1" smtClean="0">
                            <a:latin typeface="Cambria Math"/>
                          </a:rPr>
                          <m:t>𝒖</m:t>
                        </m:r>
                      </m:num>
                      <m:den>
                        <m:r>
                          <a:rPr lang="cs-CZ" sz="3600" b="1" i="1" smtClean="0">
                            <a:latin typeface="Cambria Math"/>
                          </a:rPr>
                          <m:t>𝒗</m:t>
                        </m:r>
                      </m:den>
                    </m:f>
                    <m:r>
                      <a:rPr lang="cs-CZ" sz="36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36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600" b="1" i="1">
                                <a:latin typeface="Cambria Math"/>
                              </a:rPr>
                              <m:t>𝟑</m:t>
                            </m:r>
                            <m:rad>
                              <m:radPr>
                                <m:degHide m:val="on"/>
                                <m:ctrlPr>
                                  <a:rPr lang="cs-CZ" sz="3600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sz="3600" b="1" i="1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cs-CZ" sz="3600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sz="3600" b="1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sz="3600" b="1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3600" b="1" i="1">
                                <a:latin typeface="Cambria Math"/>
                              </a:rPr>
                              <m:t>𝟑</m:t>
                            </m:r>
                            <m:rad>
                              <m:radPr>
                                <m:degHide m:val="on"/>
                                <m:ctrlPr>
                                  <a:rPr lang="cs-CZ" sz="3600" b="1" i="1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sz="3600" b="1" i="1">
                                    <a:latin typeface="Cambria Math"/>
                                  </a:rPr>
                                  <m:t>𝟐</m:t>
                                </m:r>
                              </m:e>
                            </m:rad>
                          </m:num>
                          <m:den>
                            <m:r>
                              <a:rPr lang="cs-CZ" sz="3600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sz="3600" b="1" i="1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3600" b="1" i="1" dirty="0">
                            <a:latin typeface="Cambria Math"/>
                          </a:rPr>
                          <m:t>−</m:t>
                        </m:r>
                        <m:r>
                          <a:rPr lang="cs-CZ" sz="3600" b="1" i="1" dirty="0">
                            <a:latin typeface="Cambria Math"/>
                          </a:rPr>
                          <m:t>𝟐</m:t>
                        </m:r>
                        <m:r>
                          <a:rPr lang="cs-CZ" sz="3600" b="1" i="1" dirty="0">
                            <a:latin typeface="Cambria Math"/>
                          </a:rPr>
                          <m:t>+</m:t>
                        </m:r>
                        <m:r>
                          <a:rPr lang="cs-CZ" sz="3600" b="1" i="1" dirty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cs-CZ" sz="3600" b="1" i="1" dirty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dirty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sz="3600" b="1" i="1" dirty="0">
                            <a:latin typeface="Cambria Math"/>
                          </a:rPr>
                          <m:t>𝒊</m:t>
                        </m:r>
                        <m:r>
                          <m:rPr>
                            <m:nor/>
                          </m:rPr>
                          <a:rPr lang="cs-CZ" sz="3600" b="1" dirty="0"/>
                          <m:t> </m:t>
                        </m:r>
                      </m:den>
                    </m:f>
                    <m:r>
                      <a:rPr lang="cs-CZ" sz="3600" b="1" i="1" smtClean="0">
                        <a:latin typeface="Cambria Math"/>
                      </a:rPr>
                      <m:t>.</m:t>
                    </m:r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1" dirty="0">
                            <a:latin typeface="Cambria Math"/>
                          </a:rPr>
                          <m:t>−</m:t>
                        </m:r>
                        <m:r>
                          <a:rPr lang="cs-CZ" sz="3600" b="1" i="1" dirty="0">
                            <a:latin typeface="Cambria Math"/>
                          </a:rPr>
                          <m:t>𝟐</m:t>
                        </m:r>
                        <m:r>
                          <a:rPr lang="cs-CZ" sz="3600" b="1" i="1" dirty="0" smtClean="0">
                            <a:latin typeface="Cambria Math"/>
                          </a:rPr>
                          <m:t>−</m:t>
                        </m:r>
                        <m:r>
                          <a:rPr lang="cs-CZ" sz="3600" b="1" i="1" dirty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cs-CZ" sz="3600" b="1" i="1" dirty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dirty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sz="3600" b="1" i="1" dirty="0">
                            <a:latin typeface="Cambria Math"/>
                          </a:rPr>
                          <m:t>𝒊</m:t>
                        </m:r>
                      </m:num>
                      <m:den>
                        <m:r>
                          <a:rPr lang="cs-CZ" sz="3600" b="1" i="1" dirty="0">
                            <a:latin typeface="Cambria Math"/>
                          </a:rPr>
                          <m:t>−</m:t>
                        </m:r>
                        <m:r>
                          <a:rPr lang="cs-CZ" sz="3600" b="1" i="1" dirty="0">
                            <a:latin typeface="Cambria Math"/>
                          </a:rPr>
                          <m:t>𝟐</m:t>
                        </m:r>
                        <m:r>
                          <a:rPr lang="cs-CZ" sz="3600" b="1" i="1" dirty="0" smtClean="0">
                            <a:latin typeface="Cambria Math"/>
                          </a:rPr>
                          <m:t>−</m:t>
                        </m:r>
                        <m:r>
                          <a:rPr lang="cs-CZ" sz="3600" b="1" i="1" dirty="0"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cs-CZ" sz="3600" b="1" i="1" dirty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dirty="0">
                                <a:latin typeface="Cambria Math"/>
                              </a:rPr>
                              <m:t>𝟑</m:t>
                            </m:r>
                          </m:e>
                        </m:rad>
                        <m:r>
                          <a:rPr lang="cs-CZ" sz="3600" b="1" i="1" dirty="0">
                            <a:latin typeface="Cambria Math"/>
                          </a:rPr>
                          <m:t>𝒊</m:t>
                        </m:r>
                      </m:den>
                    </m:f>
                    <m:r>
                      <a:rPr lang="cs-CZ" sz="3600" b="1" i="1" smtClean="0">
                        <a:latin typeface="Cambria Math"/>
                      </a:rPr>
                      <m:t>=</m:t>
                    </m:r>
                  </m:oMath>
                </a14:m>
                <a:endParaRPr lang="cs-CZ" sz="3600" b="1" i="1" dirty="0" smtClean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sz="3600" b="1" i="1" smtClean="0">
                        <a:latin typeface="Cambria Math"/>
                      </a:rPr>
                      <m:t>    =</m:t>
                    </m:r>
                  </m:oMath>
                </a14:m>
                <a:r>
                  <a:rPr lang="cs-CZ" sz="3600" b="1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1" smtClean="0">
                            <a:latin typeface="Cambria Math"/>
                          </a:rPr>
                          <m:t>−</m:t>
                        </m:r>
                        <m:r>
                          <a:rPr lang="cs-CZ" sz="3600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sz="36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  <m:r>
                          <a:rPr lang="cs-CZ" sz="3600" b="1" i="1" smtClean="0">
                            <a:latin typeface="Cambria Math"/>
                          </a:rPr>
                          <m:t>+</m:t>
                        </m:r>
                        <m:r>
                          <a:rPr lang="cs-CZ" sz="3600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sz="36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  <m:r>
                          <a:rPr lang="cs-CZ" sz="3600" b="1" i="1" smtClean="0">
                            <a:latin typeface="Cambria Math"/>
                          </a:rPr>
                          <m:t>𝒊</m:t>
                        </m:r>
                        <m:r>
                          <a:rPr lang="cs-CZ" sz="3600" b="1" i="1" smtClean="0">
                            <a:latin typeface="Cambria Math"/>
                          </a:rPr>
                          <m:t>−</m:t>
                        </m:r>
                        <m:r>
                          <a:rPr lang="cs-CZ" sz="3600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sz="36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  <m:r>
                          <a:rPr lang="cs-CZ" sz="3600" b="1" i="1" smtClean="0">
                            <a:latin typeface="Cambria Math"/>
                          </a:rPr>
                          <m:t>𝒊</m:t>
                        </m:r>
                        <m:r>
                          <a:rPr lang="cs-CZ" sz="3600" b="1" i="1" smtClean="0">
                            <a:latin typeface="Cambria Math"/>
                          </a:rPr>
                          <m:t>−</m:t>
                        </m:r>
                        <m:r>
                          <a:rPr lang="cs-CZ" sz="3600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sz="36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cs-CZ" sz="3600" b="1" i="1" smtClean="0">
                            <a:latin typeface="Cambria Math"/>
                          </a:rPr>
                          <m:t>𝟏𝟔</m:t>
                        </m:r>
                      </m:den>
                    </m:f>
                    <m:r>
                      <a:rPr lang="cs-CZ" sz="3600" b="1" i="1" smtClean="0">
                        <a:latin typeface="Cambria Math"/>
                      </a:rPr>
                      <m:t>=</m:t>
                    </m:r>
                  </m:oMath>
                </a14:m>
                <a:endParaRPr lang="cs-CZ" sz="3600" b="1" dirty="0" smtClean="0"/>
              </a:p>
              <a:p>
                <a14:m>
                  <m:oMath xmlns:m="http://schemas.openxmlformats.org/officeDocument/2006/math">
                    <m:r>
                      <a:rPr lang="cs-CZ" sz="3600" b="1" i="1" smtClean="0">
                        <a:latin typeface="Cambria Math"/>
                      </a:rPr>
                      <m:t>    =</m:t>
                    </m:r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1" smtClean="0">
                            <a:latin typeface="Cambria Math"/>
                          </a:rPr>
                          <m:t>−</m:t>
                        </m:r>
                        <m:r>
                          <a:rPr lang="cs-CZ" sz="3600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sz="36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  <m:r>
                          <a:rPr lang="cs-CZ" sz="3600" b="1" i="1" smtClean="0">
                            <a:latin typeface="Cambria Math"/>
                          </a:rPr>
                          <m:t>−</m:t>
                        </m:r>
                        <m:r>
                          <a:rPr lang="cs-CZ" sz="3600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sz="36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cs-CZ" sz="3600" b="1" i="1" smtClean="0">
                            <a:latin typeface="Cambria Math"/>
                          </a:rPr>
                          <m:t>𝟏𝟔</m:t>
                        </m:r>
                      </m:den>
                    </m:f>
                    <m:r>
                      <a:rPr lang="cs-CZ" sz="3600" b="1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sz="36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3600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sz="36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smtClean="0">
                                <a:latin typeface="Cambria Math"/>
                              </a:rPr>
                              <m:t>𝟐</m:t>
                            </m:r>
                          </m:e>
                        </m:rad>
                        <m:r>
                          <a:rPr lang="cs-CZ" sz="3600" b="1" i="1" smtClean="0">
                            <a:latin typeface="Cambria Math"/>
                          </a:rPr>
                          <m:t>−</m:t>
                        </m:r>
                        <m:r>
                          <a:rPr lang="cs-CZ" sz="3600" b="1" i="1" smtClean="0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sz="3600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sz="3600" b="1" i="1" smtClean="0">
                                <a:latin typeface="Cambria Math"/>
                              </a:rPr>
                              <m:t>𝟔</m:t>
                            </m:r>
                          </m:e>
                        </m:rad>
                      </m:num>
                      <m:den>
                        <m:r>
                          <a:rPr lang="cs-CZ" sz="3600" b="1" i="1" smtClean="0">
                            <a:latin typeface="Cambria Math"/>
                          </a:rPr>
                          <m:t>𝟏𝟔</m:t>
                        </m:r>
                      </m:den>
                    </m:f>
                    <m:r>
                      <a:rPr lang="cs-CZ" sz="3600" b="1" i="1" smtClean="0">
                        <a:latin typeface="Cambria Math"/>
                      </a:rPr>
                      <m:t>𝒊</m:t>
                    </m:r>
                  </m:oMath>
                </a14:m>
                <a:endParaRPr lang="cs-CZ" sz="3600" b="1" dirty="0" smtClean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121110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/>
                  <a:t>b) v goniometrickém tvaru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𝒖</m:t>
                    </m:r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cs-CZ" b="1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</m:rad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 smtClean="0"/>
                  <a:t>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dirty="0" smtClean="0">
                            <a:latin typeface="Cambria Math"/>
                          </a:rPr>
                          <m:t>𝒖</m:t>
                        </m:r>
                      </m:e>
                    </m:d>
                    <m:r>
                      <a:rPr lang="cs-CZ" b="1" i="1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cs-CZ" b="1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dirty="0" smtClean="0">
                                <a:latin typeface="Cambria Math"/>
                              </a:rPr>
                              <m:t>𝟑𝟔</m:t>
                            </m:r>
                          </m:num>
                          <m:den>
                            <m:r>
                              <a:rPr lang="cs-CZ" b="1" i="1" dirty="0" smtClean="0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e>
                    </m:rad>
                    <m:r>
                      <a:rPr lang="cs-CZ" b="1" i="1" dirty="0" smtClean="0">
                        <a:latin typeface="Cambria Math"/>
                      </a:rPr>
                      <m:t>=</m:t>
                    </m:r>
                    <m:r>
                      <a:rPr lang="cs-CZ" b="1" i="1" dirty="0" smtClean="0">
                        <a:latin typeface="Cambria Math"/>
                      </a:rPr>
                      <m:t>𝟑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num>
                          <m:den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</m:e>
                    </m:func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/>
                  <a:t>a současně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cs-CZ" b="1" i="1" smtClean="0">
                                        <a:latin typeface="Cambria Math"/>
                                        <a:ea typeface="Cambria Math"/>
                                      </a:rPr>
                                      <m:t>𝟐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den>
                            </m:f>
                          </m:num>
                          <m:den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den>
                        </m:f>
                      </m:e>
                    </m:func>
                  </m:oMath>
                </a14:m>
                <a:r>
                  <a:rPr lang="cs-CZ" b="1" dirty="0" smtClean="0"/>
                  <a:t> </a:t>
                </a:r>
              </a:p>
              <a:p>
                <a:r>
                  <a:rPr lang="cs-CZ" b="1" dirty="0" smtClean="0"/>
                  <a:t>Úhel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𝜶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𝟑𝟏𝟓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endParaRPr lang="cs-CZ" b="1" dirty="0" smtClean="0"/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𝒖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𝟑</m:t>
                    </m:r>
                    <m:r>
                      <a:rPr lang="cs-CZ" b="1" i="1" smtClean="0">
                        <a:latin typeface="Cambria Math"/>
                      </a:rPr>
                      <m:t>.(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𝟑𝟏𝟓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°+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b="0" i="0" smtClean="0"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𝟑𝟏𝟓</m:t>
                            </m:r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°)</m:t>
                            </m:r>
                          </m:e>
                        </m:func>
                      </m:e>
                    </m:func>
                  </m:oMath>
                </a14:m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9682192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1" i="1" dirty="0" smtClean="0">
                        <a:latin typeface="Cambria Math"/>
                      </a:rPr>
                      <m:t>𝒗</m:t>
                    </m:r>
                    <m:r>
                      <a:rPr lang="cs-CZ" b="1" i="1" dirty="0" smtClean="0">
                        <a:latin typeface="Cambria Math"/>
                      </a:rPr>
                      <m:t>=−</m:t>
                    </m:r>
                    <m:r>
                      <a:rPr lang="cs-CZ" b="1" i="1" dirty="0" smtClean="0">
                        <a:latin typeface="Cambria Math"/>
                      </a:rPr>
                      <m:t>𝟐</m:t>
                    </m:r>
                    <m:r>
                      <a:rPr lang="cs-CZ" b="1" i="1" dirty="0" smtClean="0">
                        <a:latin typeface="Cambria Math"/>
                      </a:rPr>
                      <m:t>+</m:t>
                    </m:r>
                    <m:r>
                      <a:rPr lang="cs-CZ" b="1" i="1" dirty="0" smtClean="0">
                        <a:latin typeface="Cambria Math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cs-CZ" b="1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dirty="0"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dirty="0"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/>
                  <a:t>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dirty="0"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dirty="0">
                            <a:latin typeface="Cambria Math"/>
                          </a:rPr>
                          <m:t>𝒗</m:t>
                        </m:r>
                      </m:e>
                    </m:d>
                    <m:r>
                      <a:rPr lang="cs-CZ" b="1" i="1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cs-CZ" b="1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cs-CZ" b="1" i="1" dirty="0">
                            <a:latin typeface="Cambria Math"/>
                          </a:rPr>
                          <m:t>𝟒</m:t>
                        </m:r>
                        <m:r>
                          <a:rPr lang="cs-CZ" b="1" i="1" dirty="0">
                            <a:latin typeface="Cambria Math"/>
                          </a:rPr>
                          <m:t>+</m:t>
                        </m:r>
                        <m:r>
                          <a:rPr lang="cs-CZ" b="1" i="1" dirty="0">
                            <a:latin typeface="Cambria Math"/>
                          </a:rPr>
                          <m:t>𝟏𝟐</m:t>
                        </m:r>
                      </m:e>
                    </m:rad>
                    <m:r>
                      <a:rPr lang="cs-CZ" b="1" i="1" dirty="0">
                        <a:latin typeface="Cambria Math"/>
                      </a:rPr>
                      <m:t>=</m:t>
                    </m:r>
                    <m:r>
                      <a:rPr lang="cs-CZ" b="1" i="1" dirty="0">
                        <a:latin typeface="Cambria Math"/>
                      </a:rPr>
                      <m:t>𝟒</m:t>
                    </m:r>
                  </m:oMath>
                </a14:m>
                <a:endParaRPr lang="cs-CZ" b="1" dirty="0"/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1">
                            <a:latin typeface="Cambria Math"/>
                          </a:rPr>
                          <m:t>𝒄𝒐𝒔</m:t>
                        </m:r>
                      </m:fName>
                      <m:e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cs-CZ" b="1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  <a:ea typeface="Cambria Math"/>
                          </a:rPr>
                          <m:t> </m:t>
                        </m:r>
                      </m:e>
                    </m:func>
                  </m:oMath>
                </a14:m>
                <a:r>
                  <a:rPr lang="cs-CZ" b="1" dirty="0"/>
                  <a:t> a současně</a:t>
                </a:r>
              </a:p>
              <a:p>
                <a14:m>
                  <m:oMath xmlns:m="http://schemas.openxmlformats.org/officeDocument/2006/math"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𝜶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𝟑</m:t>
                                </m:r>
                              </m:e>
                            </m:rad>
                          </m:num>
                          <m:den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den>
                        </m:f>
                      </m:e>
                    </m:func>
                    <m:r>
                      <a:rPr lang="cs-CZ" b="1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/>
                  <a:t>,</a:t>
                </a:r>
              </a:p>
              <a:p>
                <a:r>
                  <a:rPr lang="cs-CZ" b="1" dirty="0" smtClean="0"/>
                  <a:t>proto úhel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  <a:ea typeface="Cambria Math"/>
                      </a:rPr>
                      <m:t>𝜶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𝟏𝟐𝟎</m:t>
                    </m:r>
                    <m:r>
                      <a:rPr lang="cs-CZ" b="1" i="1" smtClean="0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cs-CZ" b="1" dirty="0" smtClean="0"/>
                  <a:t>. Je tedy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𝒗</m:t>
                    </m:r>
                    <m:r>
                      <a:rPr lang="cs-CZ" b="1" i="1" smtClean="0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𝟒</m:t>
                    </m:r>
                    <m:r>
                      <a:rPr lang="cs-CZ" b="1" i="1" smtClean="0">
                        <a:latin typeface="Cambria Math"/>
                      </a:rPr>
                      <m:t>.(</m:t>
                    </m:r>
                    <m:func>
                      <m:funcPr>
                        <m:ctrlPr>
                          <a:rPr lang="cs-CZ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b="1" i="0" smtClean="0">
                            <a:latin typeface="Cambria Math"/>
                          </a:rPr>
                          <m:t>𝐬𝐢𝐧</m:t>
                        </m:r>
                      </m:fName>
                      <m:e>
                        <m:r>
                          <a:rPr lang="cs-CZ" b="1" i="1" smtClean="0">
                            <a:latin typeface="Cambria Math"/>
                          </a:rPr>
                          <m:t>𝟏𝟐𝟎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°+</m:t>
                        </m:r>
                        <m:r>
                          <a:rPr lang="cs-CZ" b="1" i="1" smtClean="0">
                            <a:latin typeface="Cambria Math"/>
                            <a:ea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b="1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func>
                              <m:funcPr>
                                <m:ctrlP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b="1" i="0" smtClean="0">
                                    <a:latin typeface="Cambria Math"/>
                                    <a:ea typeface="Cambria Math"/>
                                  </a:rPr>
                                  <m:t>𝐜𝐨𝐬</m:t>
                                </m:r>
                              </m:fName>
                              <m:e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𝟏𝟐𝟎</m:t>
                                </m:r>
                                <m:r>
                                  <a:rPr lang="cs-CZ" b="1" i="1" smtClean="0"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func>
                          </m:fName>
                          <m:e>
                            <m:r>
                              <a:rPr lang="cs-CZ" b="1" i="1" smtClean="0"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</m:func>
                      </m:e>
                    </m:func>
                  </m:oMath>
                </a14:m>
                <a:r>
                  <a:rPr lang="cs-CZ" b="1" dirty="0" smtClean="0"/>
                  <a:t> </a:t>
                </a:r>
                <a:endParaRPr lang="cs-CZ" b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532262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800" b="1" dirty="0" smtClean="0"/>
                  <a:t>Součin  </a:t>
                </a:r>
              </a:p>
              <a:p>
                <a14:m>
                  <m:oMath xmlns:m="http://schemas.openxmlformats.org/officeDocument/2006/math">
                    <m:r>
                      <a:rPr lang="cs-CZ" sz="2800" b="1" i="0" smtClean="0">
                        <a:latin typeface="Cambria Math"/>
                      </a:rPr>
                      <m:t>𝐮</m:t>
                    </m:r>
                    <m:r>
                      <a:rPr lang="cs-CZ" sz="2800" b="1" i="1" smtClean="0">
                        <a:latin typeface="Cambria Math"/>
                      </a:rPr>
                      <m:t>.</m:t>
                    </m:r>
                    <m:r>
                      <a:rPr lang="cs-CZ" sz="2800" b="1" i="1" smtClean="0">
                        <a:latin typeface="Cambria Math"/>
                      </a:rPr>
                      <m:t>𝒗</m:t>
                    </m:r>
                    <m:r>
                      <a:rPr lang="cs-CZ" sz="2800" b="0" i="1" smtClean="0"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latin typeface="Cambria Math"/>
                      </a:rPr>
                      <m:t>𝟑</m:t>
                    </m:r>
                    <m:r>
                      <a:rPr lang="cs-CZ" sz="2800" b="1" i="1" smtClean="0">
                        <a:latin typeface="Cambria Math"/>
                      </a:rPr>
                      <m:t>.</m:t>
                    </m:r>
                    <m:r>
                      <a:rPr lang="cs-CZ" sz="2800" b="1" i="1" smtClean="0">
                        <a:latin typeface="Cambria Math"/>
                      </a:rPr>
                      <m:t>𝟒</m:t>
                    </m:r>
                    <m:r>
                      <a:rPr lang="cs-CZ" sz="2800" b="1" i="1" smtClean="0">
                        <a:latin typeface="Cambria Math"/>
                      </a:rPr>
                      <m:t>.</m:t>
                    </m:r>
                    <m:d>
                      <m:d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cs-CZ" sz="2800" b="1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cs-CZ" sz="2800" b="1" i="1" smtClean="0">
                                    <a:latin typeface="Cambria Math"/>
                                  </a:rPr>
                                  <m:t>𝟏𝟐𝟎</m:t>
                                </m:r>
                                <m:r>
                                  <a:rPr lang="cs-CZ" sz="2800" b="1" i="1" smtClean="0">
                                    <a:latin typeface="Cambria Math"/>
                                    <a:ea typeface="Cambria Math"/>
                                  </a:rPr>
                                  <m:t>°+</m:t>
                                </m:r>
                                <m:r>
                                  <a:rPr lang="cs-CZ" sz="2800" b="1" i="1" smtClean="0">
                                    <a:latin typeface="Cambria Math"/>
                                    <a:ea typeface="Cambria Math"/>
                                  </a:rPr>
                                  <m:t>𝟑𝟏𝟓</m:t>
                                </m:r>
                                <m:r>
                                  <a:rPr lang="cs-CZ" sz="2800" b="1" i="1" smtClean="0">
                                    <a:latin typeface="Cambria Math"/>
                                    <a:ea typeface="Cambria Math"/>
                                  </a:rPr>
                                  <m:t>°</m:t>
                                </m:r>
                              </m:e>
                            </m:d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𝒊</m:t>
                            </m:r>
                            <m:func>
                              <m:funcPr>
                                <m:ctrlPr>
                                  <a:rPr lang="cs-CZ" sz="2800" b="1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a:rPr lang="cs-CZ" sz="2800" b="1" i="0" smtClean="0">
                                    <a:latin typeface="Cambria Math"/>
                                    <a:ea typeface="Cambria Math"/>
                                  </a:rPr>
                                  <m:t>𝐬𝐢𝐧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  <m:t>𝟏𝟐𝟎</m:t>
                                    </m:r>
                                    <m: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  <m:t>°+</m:t>
                                    </m:r>
                                    <m: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  <m:t>𝟑𝟏𝟓</m:t>
                                    </m:r>
                                    <m:r>
                                      <a:rPr lang="cs-CZ" sz="2800" b="1" i="1" smtClean="0">
                                        <a:latin typeface="Cambria Math"/>
                                        <a:ea typeface="Cambria Math"/>
                                      </a:rPr>
                                      <m:t>°</m:t>
                                    </m:r>
                                  </m:e>
                                </m:d>
                              </m:e>
                            </m:func>
                          </m:e>
                        </m:func>
                      </m:e>
                    </m:d>
                  </m:oMath>
                </a14:m>
                <a:endParaRPr lang="cs-CZ" sz="2800" b="1" dirty="0" smtClean="0"/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latin typeface="Cambria Math"/>
                      </a:rPr>
                      <m:t>𝒖</m:t>
                    </m:r>
                    <m:r>
                      <a:rPr lang="cs-CZ" sz="2800" b="1" i="1" smtClean="0">
                        <a:latin typeface="Cambria Math"/>
                      </a:rPr>
                      <m:t>.</m:t>
                    </m:r>
                    <m:r>
                      <a:rPr lang="cs-CZ" sz="2800" b="1" i="1" smtClean="0">
                        <a:latin typeface="Cambria Math"/>
                      </a:rPr>
                      <m:t>𝒗</m:t>
                    </m:r>
                    <m:r>
                      <a:rPr lang="cs-CZ" sz="2800" b="1" i="1" smtClean="0"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latin typeface="Cambria Math"/>
                      </a:rPr>
                      <m:t>𝟏𝟐</m:t>
                    </m:r>
                    <m:r>
                      <a:rPr lang="cs-CZ" sz="2800" b="1" i="1" smtClean="0">
                        <a:latin typeface="Cambria Math"/>
                      </a:rPr>
                      <m:t>.(</m:t>
                    </m:r>
                    <m:func>
                      <m:func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cs-CZ" sz="2800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cs-CZ" sz="2800" b="1" i="1" smtClean="0">
                            <a:latin typeface="Cambria Math"/>
                          </a:rPr>
                          <m:t>𝟕𝟓</m:t>
                        </m:r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°+</m:t>
                        </m:r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cs-CZ" sz="2800" b="0" i="0" smtClean="0"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𝟕𝟓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°)</m:t>
                            </m:r>
                          </m:e>
                        </m:func>
                      </m:e>
                    </m:func>
                    <m:r>
                      <a:rPr lang="cs-CZ" sz="2800" b="1" i="1" smtClean="0">
                        <a:latin typeface="Cambria Math"/>
                      </a:rPr>
                      <m:t> </m:t>
                    </m:r>
                  </m:oMath>
                </a14:m>
                <a:endParaRPr lang="cs-CZ" sz="2800" b="1" dirty="0" smtClean="0"/>
              </a:p>
              <a:p>
                <a:r>
                  <a:rPr lang="cs-CZ" sz="2800" b="1" dirty="0" smtClean="0"/>
                  <a:t>Podíl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𝒖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𝒗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800" b="1" i="1" smtClean="0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sz="2800" b="1" i="1" smtClean="0">
                        <a:latin typeface="Cambria Math"/>
                      </a:rPr>
                      <m:t> (</m:t>
                    </m:r>
                    <m:func>
                      <m:func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d>
                          <m:dPr>
                            <m:ctrlPr>
                              <a:rPr lang="cs-CZ" sz="28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1" i="1" smtClean="0">
                                <a:latin typeface="Cambria Math"/>
                              </a:rPr>
                              <m:t>𝟑𝟏𝟓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°−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𝟏𝟐𝟎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°</m:t>
                            </m:r>
                          </m:e>
                        </m:d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𝟑𝟏𝟓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°−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𝟏𝟐𝟎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°))</m:t>
                            </m:r>
                          </m:e>
                        </m:func>
                      </m:e>
                    </m:func>
                  </m:oMath>
                </a14:m>
                <a:endParaRPr lang="cs-CZ" sz="2800" b="1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𝒖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𝒗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sz="2800" b="1" i="1">
                        <a:latin typeface="Cambria Math"/>
                      </a:rPr>
                      <m:t> (</m:t>
                    </m:r>
                    <m:func>
                      <m:funcPr>
                        <m:ctrlPr>
                          <a:rPr lang="cs-CZ" sz="28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a:rPr lang="cs-CZ" sz="2800" b="1" i="0" smtClean="0">
                            <a:latin typeface="Cambria Math"/>
                          </a:rPr>
                          <m:t>𝐜𝐨𝐬</m:t>
                        </m:r>
                      </m:fName>
                      <m:e>
                        <m:r>
                          <a:rPr lang="cs-CZ" sz="2800" b="1" i="1" smtClean="0">
                            <a:latin typeface="Cambria Math"/>
                          </a:rPr>
                          <m:t>𝟏𝟗𝟓</m:t>
                        </m:r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°+</m:t>
                        </m:r>
                        <m:r>
                          <a:rPr lang="cs-CZ" sz="2800" b="1" i="1" smtClean="0">
                            <a:latin typeface="Cambria Math"/>
                            <a:ea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a:rPr lang="cs-CZ" sz="2800" b="1" i="0" smtClean="0">
                                <a:latin typeface="Cambria Math"/>
                                <a:ea typeface="Cambria Math"/>
                              </a:rPr>
                              <m:t>𝐬𝐢𝐧</m:t>
                            </m:r>
                          </m:fName>
                          <m:e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𝟏𝟗𝟓</m:t>
                            </m:r>
                            <m:r>
                              <a:rPr lang="cs-CZ" sz="2800" b="1" i="1" smtClean="0">
                                <a:latin typeface="Cambria Math"/>
                                <a:ea typeface="Cambria Math"/>
                              </a:rPr>
                              <m:t>°)</m:t>
                            </m:r>
                          </m:e>
                        </m:func>
                      </m:e>
                    </m:func>
                  </m:oMath>
                </a14:m>
                <a:endParaRPr lang="cs-CZ" sz="2800" b="1" dirty="0"/>
              </a:p>
              <a:p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 t="-1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165301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</TotalTime>
  <Words>636</Words>
  <Application>Microsoft Office PowerPoint</Application>
  <PresentationFormat>Předvádění na obrazovce (4:3)</PresentationFormat>
  <Paragraphs>65</Paragraphs>
  <Slides>10</Slides>
  <Notes>10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Komplexní čísla  9</vt:lpstr>
      <vt:lpstr>Teorie</vt:lpstr>
      <vt:lpstr>Příklad 1</vt:lpstr>
      <vt:lpstr>Příklad 1</vt:lpstr>
      <vt:lpstr>Příklad 2</vt:lpstr>
      <vt:lpstr>Příklad 2</vt:lpstr>
      <vt:lpstr>Příklad2</vt:lpstr>
      <vt:lpstr>Příklad 2</vt:lpstr>
      <vt:lpstr>Příklad 2</vt:lpstr>
      <vt:lpstr>Děkuji za pozornost.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69</cp:revision>
  <dcterms:created xsi:type="dcterms:W3CDTF">2011-12-03T14:12:28Z</dcterms:created>
  <dcterms:modified xsi:type="dcterms:W3CDTF">2013-03-31T15:30:27Z</dcterms:modified>
</cp:coreProperties>
</file>