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72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9F337-9974-4D71-B438-00695F0E3D3B}" type="datetimeFigureOut">
              <a:rPr lang="cs-CZ" smtClean="0"/>
              <a:t>31.3.2013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4B7E8-47FA-45B5-92A1-C10DCF9DF3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8119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972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37411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13977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00315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24599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34793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54532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3962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6097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464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2105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3577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51933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47688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95621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6542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83B5E-FC70-45E6-BCA5-87E72F07D1E5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F96C1-FC7C-4387-856A-042274A1D1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056224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85A80-BBA8-4A46-BDE4-91C5C652C724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B2950-D79C-4F87-9FE8-6F337AB128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7245392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3D8CD-350F-45F8-9E87-4DC466918318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2E9DF-2831-4367-B9B1-5D03A60A06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007221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85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85000"/>
                </a:schemeClr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42961-815D-4B9F-863B-C11B83012BB3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FE091-641E-420C-8128-EC91588908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946649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1C44B-E106-4D68-87AC-3BE9F39CE51C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E2A42-26E6-490F-8A4B-679D81DD33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583962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655A5-BAC7-4D3D-87E5-29EE79292296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5A85A-BF6C-4599-95FC-4A919E595F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042230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DC64F-A457-4580-B131-1099ED6B45D1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44A23-6CF7-4B3B-A150-BC5362939D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792573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3D3CF-0396-4C23-9ECD-5DD810960D09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5068E-9CA8-412F-B05A-A657783D75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9151426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A5468-5562-43D3-AB73-7858528142E5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DB7A9-D85B-4B91-B4B5-1E9D1E615C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9542184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B7830-17A2-4B47-A9FF-87827A411911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6DA31-2205-425F-9862-8E01BCA2A7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474066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EB3D8-4C02-4797-B5DE-FE2DA0D7BD97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8E76E-D9EA-4EC0-8F51-087CB48EF5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1574806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920B53-5D8A-485F-A059-BAF203C9DA74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C04D56-E1A1-4A7C-AEA2-9BFC5D411C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emf"/><Relationship Id="rId5" Type="http://schemas.openxmlformats.org/officeDocument/2006/relationships/package" Target="../embeddings/Microsoft_Word_Document3.docx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Document1.doc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package" Target="../embeddings/Microsoft_Word_Document2.docx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VY_32_INOVACE_20-12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Komplexní čísla 12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Geometrický model</a:t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>komplexních čísel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Vyřešte graficky a numericky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</m:oMath>
                </a14:m>
                <a:r>
                  <a:rPr lang="cs-CZ" b="1" dirty="0" smtClean="0"/>
                  <a:t> 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a) graficky: „součet vzdáleností od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dvou daných pevných bodů je </a:t>
                </a:r>
                <a:r>
                  <a:rPr lang="cs-CZ" b="1" dirty="0" err="1" smtClean="0">
                    <a:solidFill>
                      <a:schemeClr val="tx1"/>
                    </a:solidFill>
                  </a:rPr>
                  <a:t>konst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.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a je roven 4“ nás směruje ku… ?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jasně ku elipse s ohnisky o souřadnicích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𝑭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,</m:t>
                    </m:r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𝑭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a s excentricitou e=1</a:t>
                </a:r>
              </a:p>
              <a:p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204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679331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Numerické řešení: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… pozor na dvojí umocnění…    pak máme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6982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Dále pak dostáváme rovnici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, což je rovnice elipsy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s hlavní poloosou 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   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𝒃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,   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𝒆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908015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4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2800" b="1" dirty="0" smtClean="0">
                    <a:solidFill>
                      <a:schemeClr val="tx1"/>
                    </a:solidFill>
                  </a:rPr>
                  <a:t>Řešte nerovnici: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≥</m:t>
                    </m:r>
                    <m:d>
                      <m:dPr>
                        <m:begChr m:val="|"/>
                        <m:endChr m:val="|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𝒛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𝒊</m:t>
                        </m:r>
                      </m:e>
                    </m:d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−(</m:t>
                        </m:r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e>
                    </m:d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≥</m:t>
                    </m:r>
                    <m:d>
                      <m:dPr>
                        <m:begChr m:val="|"/>
                        <m:endChr m:val="|"/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𝒛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−(−</m:t>
                        </m:r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𝒊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d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:r>
                  <a:rPr lang="cs-CZ" sz="2800" b="1" dirty="0" smtClean="0">
                    <a:solidFill>
                      <a:schemeClr val="tx1"/>
                    </a:solidFill>
                  </a:rPr>
                  <a:t>Graficky: vzdálenost obrazů komplexních</a:t>
                </a:r>
                <a:br>
                  <a:rPr lang="cs-CZ" sz="2800" b="1" dirty="0" smtClean="0">
                    <a:solidFill>
                      <a:schemeClr val="tx1"/>
                    </a:solidFill>
                  </a:rPr>
                </a:br>
                <a:r>
                  <a:rPr lang="cs-CZ" sz="2800" b="1" dirty="0" smtClean="0">
                    <a:solidFill>
                      <a:schemeClr val="tx1"/>
                    </a:solidFill>
                  </a:rPr>
                  <a:t>čísel z od obrazů od dvou daných bodů</a:t>
                </a:r>
                <a:br>
                  <a:rPr lang="cs-CZ" sz="2800" b="1" dirty="0" smtClean="0">
                    <a:solidFill>
                      <a:schemeClr val="tx1"/>
                    </a:solidFill>
                  </a:rPr>
                </a:br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𝑨</m:t>
                    </m:r>
                    <m:d>
                      <m:dPr>
                        <m:begChr m:val="["/>
                        <m:endChr m:val="]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𝑩</m:t>
                    </m:r>
                    <m:d>
                      <m:dPr>
                        <m:begChr m:val="["/>
                        <m:endChr m:val="]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;−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:r>
                  <a:rPr lang="cs-CZ" sz="2800" b="1" dirty="0" smtClean="0">
                    <a:solidFill>
                      <a:schemeClr val="tx1"/>
                    </a:solidFill>
                  </a:rPr>
                  <a:t>vede v případě rovnosti na osu úsečky AB,</a:t>
                </a:r>
              </a:p>
              <a:p>
                <a:r>
                  <a:rPr lang="cs-CZ" sz="2800" b="1" dirty="0" smtClean="0">
                    <a:solidFill>
                      <a:schemeClr val="tx1"/>
                    </a:solidFill>
                  </a:rPr>
                  <a:t>v případě nerovnosti na polorovinu</a:t>
                </a:r>
                <a:endParaRPr lang="cs-CZ" sz="2800" b="1" dirty="0">
                  <a:solidFill>
                    <a:schemeClr val="tx1"/>
                  </a:solidFill>
                </a:endParaRPr>
              </a:p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259" t="-1148" b="-76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171492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4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Početní řešení: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≥</m:t>
                    </m:r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𝒛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𝒊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  <a:ea typeface="Cambria Math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≥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𝒊𝒚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𝒊</m:t>
                        </m:r>
                      </m:e>
                    </m:d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𝒚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𝒚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Po úpravě dostaneme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≥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𝟏𝟐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𝒚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nebo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𝒚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02403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Výsledek graficky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Obrázek 3</a:t>
            </a:r>
          </a:p>
          <a:p>
            <a:endParaRPr lang="cs-CZ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909537"/>
              </p:ext>
            </p:extLst>
          </p:nvPr>
        </p:nvGraphicFramePr>
        <p:xfrm>
          <a:off x="1403648" y="1484784"/>
          <a:ext cx="5762625" cy="412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Dokument" r:id="rId5" imgW="5762038" imgH="4129791" progId="Word.Document.12">
                  <p:embed/>
                </p:oleObj>
              </mc:Choice>
              <mc:Fallback>
                <p:oleObj name="Dokument" r:id="rId5" imgW="5762038" imgH="412979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03648" y="1484784"/>
                        <a:ext cx="5762625" cy="412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858699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r>
              <a:rPr lang="cs-CZ" b="1" dirty="0" smtClean="0">
                <a:solidFill>
                  <a:schemeClr val="tx1"/>
                </a:solidFill>
              </a:rPr>
              <a:t>Děkuji za pozornost</a:t>
            </a:r>
          </a:p>
          <a:p>
            <a:r>
              <a:rPr lang="cs-CZ" b="1" dirty="0" smtClean="0">
                <a:solidFill>
                  <a:schemeClr val="tx1"/>
                </a:solidFill>
              </a:rPr>
              <a:t>Autor DUM: Mgr. Jan </a:t>
            </a:r>
            <a:r>
              <a:rPr lang="cs-CZ" b="1" dirty="0" err="1" smtClean="0">
                <a:solidFill>
                  <a:schemeClr val="tx1"/>
                </a:solidFill>
              </a:rPr>
              <a:t>Bajnar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43884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Řešte rovnici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𝑪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 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a) graficky       b) početně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Z geometrické interpretace definice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absolutní hodnoty vyplývá, že se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vlastně jedná o vzdálenost obrazů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čísla z a čísla 2. Sestrojme tedy obraz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čísla 2 v Gaussově rovině a uvažujme,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jakou množinu bodů tvoří obrazy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komplexního čísla z.</a:t>
                </a:r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531" b="-267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465930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a) graficky – obrázek 1</a:t>
            </a:r>
            <a:endParaRPr lang="cs-CZ" b="1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505437"/>
              </p:ext>
            </p:extLst>
          </p:nvPr>
        </p:nvGraphicFramePr>
        <p:xfrm>
          <a:off x="1115616" y="2708920"/>
          <a:ext cx="5762625" cy="355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Dokument" r:id="rId4" imgW="5762038" imgH="3558389" progId="Word.Document.12">
                  <p:embed/>
                </p:oleObj>
              </mc:Choice>
              <mc:Fallback>
                <p:oleObj name="Dokument" r:id="rId4" imgW="5762038" imgH="355838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15616" y="2708920"/>
                        <a:ext cx="5762625" cy="3559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830095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Obrazy všech komplexních čísel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vyhovujících dané rovnici leží na 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kružnici: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𝒌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;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𝒌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𝑺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, 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𝒓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,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𝑺</m:t>
                    </m:r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b) početně: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𝒊𝒚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0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b="1" i="0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e>
                        </m:d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</m:oMath>
                </a14:m>
                <a:endParaRPr lang="cs-CZ" b="1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 smtClean="0"/>
              </a:p>
              <a:p>
                <a:endParaRPr lang="cs-CZ" b="1" dirty="0" smtClean="0"/>
              </a:p>
              <a:p>
                <a:endParaRPr lang="cs-CZ" b="1" dirty="0" smtClean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434026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Po umocnění dostáváme rovnici kružnice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ve středovém tvaru: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𝟏𝟔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Graficky a početně řešte příklad 2: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91174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</m:oMath>
                </a14:m>
                <a:endParaRPr lang="cs-CZ" b="1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−(</m:t>
                        </m:r>
                        <m:r>
                          <a:rPr lang="cs-CZ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(−</m:t>
                        </m:r>
                        <m:r>
                          <a:rPr lang="cs-CZ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Obraz čísla z musí být stejně vzdálen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jak od obrazu čísla 3+2i, tak od obrazu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čísla -2i. Sestrojme oba obrazy v Gauss.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rovině a zjistíme, že obrazy čísel z leží:</a:t>
                </a:r>
              </a:p>
              <a:p>
                <a:r>
                  <a:rPr lang="cs-CZ" b="1" dirty="0" smtClean="0">
                    <a:solidFill>
                      <a:srgbClr val="C00000"/>
                    </a:solidFill>
                  </a:rPr>
                  <a:t>na ose úsečky s krajními body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rgbClr val="C00000"/>
                        </a:solidFill>
                        <a:latin typeface="Cambria Math"/>
                      </a:rPr>
                      <m:t>𝑨</m:t>
                    </m:r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cs-CZ" b="1" i="1" smtClean="0">
                        <a:solidFill>
                          <a:srgbClr val="C00000"/>
                        </a:solidFill>
                        <a:latin typeface="Cambria Math"/>
                      </a:rPr>
                      <m:t> , </m:t>
                    </m:r>
                    <m:r>
                      <a:rPr lang="cs-CZ" b="1" i="1" smtClean="0">
                        <a:solidFill>
                          <a:srgbClr val="C00000"/>
                        </a:solidFill>
                        <a:latin typeface="Cambria Math"/>
                      </a:rPr>
                      <m:t>𝑩</m:t>
                    </m:r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cs-CZ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;−</m:t>
                        </m:r>
                        <m:r>
                          <a:rPr lang="cs-CZ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</m:oMath>
                </a14:m>
                <a:endParaRPr lang="cs-CZ" b="1" dirty="0">
                  <a:solidFill>
                    <a:srgbClr val="C00000"/>
                  </a:solidFill>
                </a:endParaRPr>
              </a:p>
              <a:p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595531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Obrázek 2</a:t>
            </a:r>
            <a:endParaRPr lang="cs-CZ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426913"/>
              </p:ext>
            </p:extLst>
          </p:nvPr>
        </p:nvGraphicFramePr>
        <p:xfrm>
          <a:off x="755576" y="2708920"/>
          <a:ext cx="5762625" cy="242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Dokument" r:id="rId5" imgW="5762038" imgH="2424947" progId="Word.Document.12">
                  <p:embed/>
                </p:oleObj>
              </mc:Choice>
              <mc:Fallback>
                <p:oleObj name="Dokument" r:id="rId5" imgW="5762038" imgH="242494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5576" y="2708920"/>
                        <a:ext cx="5762625" cy="2425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545585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2800" b="1" dirty="0" smtClean="0">
                    <a:solidFill>
                      <a:schemeClr val="tx1"/>
                    </a:solidFill>
                  </a:rPr>
                  <a:t>Určíme souřadnice středu úsečky</a:t>
                </a:r>
                <a:br>
                  <a:rPr lang="cs-CZ" sz="2800" b="1" dirty="0" smtClean="0">
                    <a:solidFill>
                      <a:schemeClr val="tx1"/>
                    </a:solidFill>
                  </a:rPr>
                </a:br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𝑺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𝑨</m:t>
                            </m:r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𝑩</m:t>
                            </m:r>
                          </m:num>
                          <m:den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𝟎</m:t>
                            </m:r>
                          </m:num>
                          <m:den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f>
                          <m:fPr>
                            <m:ctrlP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+(−</m:t>
                            </m:r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num>
                          <m:den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num>
                          <m:den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e>
                    </m:d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:r>
                  <a:rPr lang="cs-CZ" sz="2800" b="1" dirty="0" smtClean="0">
                    <a:solidFill>
                      <a:schemeClr val="tx1"/>
                    </a:solidFill>
                  </a:rPr>
                  <a:t>Směrový vektor přímky AB má souřadnice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𝒔</m:t>
                        </m:r>
                      </m:e>
                      <m:sub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𝑨𝑩</m:t>
                        </m:r>
                      </m:sub>
                    </m:sSub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e>
                    </m:d>
                  </m:oMath>
                </a14:m>
                <a:r>
                  <a:rPr lang="cs-CZ" sz="2800" b="1" dirty="0" smtClean="0">
                    <a:solidFill>
                      <a:schemeClr val="tx1"/>
                    </a:solidFill>
                  </a:rPr>
                  <a:t> a je současně normálovým</a:t>
                </a:r>
                <a:br>
                  <a:rPr lang="cs-CZ" sz="2800" b="1" dirty="0" smtClean="0">
                    <a:solidFill>
                      <a:schemeClr val="tx1"/>
                    </a:solidFill>
                  </a:rPr>
                </a:br>
                <a:r>
                  <a:rPr lang="cs-CZ" sz="2800" b="1" dirty="0" smtClean="0">
                    <a:solidFill>
                      <a:schemeClr val="tx1"/>
                    </a:solidFill>
                  </a:rPr>
                  <a:t>vektorem osy. Proto osa </a:t>
                </a:r>
                <a:r>
                  <a:rPr lang="cs-CZ" sz="2800" b="1" i="1" dirty="0" smtClean="0">
                    <a:solidFill>
                      <a:schemeClr val="tx1"/>
                    </a:solidFill>
                  </a:rPr>
                  <a:t>o</a:t>
                </a:r>
                <a:r>
                  <a:rPr lang="cs-CZ" sz="2800" b="1" dirty="0" smtClean="0">
                    <a:solidFill>
                      <a:schemeClr val="tx1"/>
                    </a:solidFill>
                  </a:rPr>
                  <a:t> má rovnici</a:t>
                </a:r>
              </a:p>
              <a:p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𝒐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: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𝒂𝒙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𝒃𝒚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𝒄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𝒐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: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𝒚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𝒄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cs-CZ" sz="2800" b="1" dirty="0" smtClean="0">
                    <a:solidFill>
                      <a:schemeClr val="tx1"/>
                    </a:solidFill>
                  </a:rPr>
                  <a:t> , </a:t>
                </a:r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𝑺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𝒐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, 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𝒑𝒓𝒐𝒕𝒐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𝒄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𝟗</m:t>
                        </m:r>
                      </m:num>
                      <m:den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cs-CZ" sz="2800" b="1" dirty="0">
                  <a:solidFill>
                    <a:schemeClr val="tx1"/>
                  </a:solidFill>
                </a:endParaRPr>
              </a:p>
              <a:p>
                <a:endParaRPr lang="cs-CZ" dirty="0" smtClean="0"/>
              </a:p>
              <a:p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148" b="-2678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319864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: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𝟔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𝟖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𝒚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𝟗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……            (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b)</a:t>
                </a:r>
                <a:r>
                  <a:rPr lang="cs-CZ" b="1" dirty="0" smtClean="0"/>
                  <a:t> 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početní řešení: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d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𝒚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𝒚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Po umocnění a úpravách dostaneme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rovnici osy </a:t>
                </a:r>
                <a:r>
                  <a:rPr lang="cs-CZ" b="1" i="1" dirty="0" smtClean="0">
                    <a:solidFill>
                      <a:schemeClr val="tx1"/>
                    </a:solidFill>
                  </a:rPr>
                  <a:t>o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 ……..(1)</a:t>
                </a:r>
              </a:p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b="-357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320531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</TotalTime>
  <Words>443</Words>
  <Application>Microsoft Office PowerPoint</Application>
  <PresentationFormat>Předvádění na obrazovce (4:3)</PresentationFormat>
  <Paragraphs>98</Paragraphs>
  <Slides>16</Slides>
  <Notes>16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Motiv sady Office</vt:lpstr>
      <vt:lpstr>Dokument</vt:lpstr>
      <vt:lpstr>Microsoft Word Document</vt:lpstr>
      <vt:lpstr>Komplexní čísla 12</vt:lpstr>
      <vt:lpstr>Příklad 1</vt:lpstr>
      <vt:lpstr>Příklad 1</vt:lpstr>
      <vt:lpstr>Příklad 1</vt:lpstr>
      <vt:lpstr>Příklad 1</vt:lpstr>
      <vt:lpstr>Příklad 2</vt:lpstr>
      <vt:lpstr>Příklad 2</vt:lpstr>
      <vt:lpstr>Příklad 2</vt:lpstr>
      <vt:lpstr>Příklad 2</vt:lpstr>
      <vt:lpstr>Příklad 3</vt:lpstr>
      <vt:lpstr>Příklad 3</vt:lpstr>
      <vt:lpstr>Příklad 3</vt:lpstr>
      <vt:lpstr>Příklad 4</vt:lpstr>
      <vt:lpstr>Příklad 4</vt:lpstr>
      <vt:lpstr>Výsledek graficky</vt:lpstr>
      <vt:lpstr>Prezentace aplikace PowerPoint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61</cp:revision>
  <dcterms:created xsi:type="dcterms:W3CDTF">2011-12-03T14:12:28Z</dcterms:created>
  <dcterms:modified xsi:type="dcterms:W3CDTF">2013-03-31T16:10:27Z</dcterms:modified>
</cp:coreProperties>
</file>