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10.12.2012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091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2400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6884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403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4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47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524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950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113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975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12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445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569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395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VY_32_INOVACE_20-18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18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Procvičení binomických rovnic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𝟕𝟓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𝟕𝟓</m:t>
                                </m:r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>
                    <a:solidFill>
                      <a:srgbClr val="000000"/>
                    </a:solidFill>
                  </a:rPr>
                  <a:t/>
                </a:r>
                <a:br>
                  <a:rPr lang="cs-CZ" b="1" dirty="0" smtClean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𝟐𝟓𝟖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𝟎𝟗𝟔𝟓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𝟏𝟔𝟓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func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𝟏𝟔𝟓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func>
                      </m:e>
                    </m:d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>
                    <a:solidFill>
                      <a:srgbClr val="000000"/>
                    </a:solidFill>
                  </a:rPr>
                  <a:t/>
                </a:r>
                <a:br>
                  <a:rPr lang="cs-CZ" b="1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rgbClr val="000000"/>
                        </a:solidFill>
                        <a:latin typeface="Cambria Math"/>
                      </a:rPr>
                      <m:t>  −</m:t>
                    </m:r>
                    <m:r>
                      <a:rPr lang="cs-CZ" b="1" i="0" smtClean="0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0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0" smtClean="0">
                        <a:solidFill>
                          <a:srgbClr val="000000"/>
                        </a:solidFill>
                        <a:latin typeface="Cambria Math"/>
                      </a:rPr>
                      <m:t>𝟗𝟔𝟓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𝟐𝟓𝟖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𝟐𝟓𝟓</m:t>
                            </m:r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𝟐𝟓𝟓</m:t>
                                </m:r>
                                <m: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>
                    <a:solidFill>
                      <a:srgbClr val="000000"/>
                    </a:solidFill>
                  </a:rPr>
                  <a:t/>
                </a:r>
                <a:br>
                  <a:rPr lang="cs-CZ" b="1" dirty="0">
                    <a:solidFill>
                      <a:srgbClr val="000000"/>
                    </a:solidFill>
                  </a:rPr>
                </a:br>
                <a:r>
                  <a:rPr lang="cs-CZ" b="1" dirty="0" smtClean="0">
                    <a:solidFill>
                      <a:srgbClr val="000000"/>
                    </a:solidFill>
                  </a:rPr>
                  <a:t>                         -</a:t>
                </a:r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𝟐𝟓𝟖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𝟗𝟔𝟓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𝟑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𝟑𝟒𝟓</m:t>
                            </m:r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𝟑𝟒𝟓</m:t>
                                </m:r>
                                <m:r>
                                  <a:rPr lang="cs-CZ" b="1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>
                    <a:solidFill>
                      <a:srgbClr val="000000"/>
                    </a:solidFill>
                  </a:rPr>
                  <a:t/>
                </a:r>
                <a:br>
                  <a:rPr lang="cs-CZ" b="1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𝟗𝟔𝟓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𝟐𝟓𝟖</m:t>
                    </m:r>
                    <m:r>
                      <a:rPr lang="cs-CZ" b="1" i="1">
                        <a:solidFill>
                          <a:srgbClr val="00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rgbClr val="000000"/>
                  </a:solidFill>
                </a:endParaRPr>
              </a:p>
              <a:p>
                <a:endParaRPr lang="cs-CZ" dirty="0">
                  <a:solidFill>
                    <a:srgbClr val="000000"/>
                  </a:solidFill>
                </a:endParaRPr>
              </a:p>
              <a:p>
                <a:endParaRPr lang="cs-CZ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081239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Délka strany čtverce je vzdálenost dvou</a:t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:r>
                  <a:rPr lang="cs-CZ" sz="2800" b="1" dirty="0" smtClean="0">
                    <a:solidFill>
                      <a:schemeClr val="tx1"/>
                    </a:solidFill>
                  </a:rPr>
                  <a:t>sousedních obrazů: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𝟐𝟓𝟖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−(−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𝟗𝟔𝟓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d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𝟗𝟔𝟓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𝟐𝟓𝟖</m:t>
                                </m:r>
                              </m:e>
                            </m:d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/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𝟐𝟐𝟑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𝟕𝟎𝟕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𝟗𝟗𝟓</m:t>
                        </m:r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𝟒𝟏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Obsah čtverce je tedy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𝑺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𝟒𝟏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𝒋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( před výpočtem strany načrtněte obrázek )</a:t>
                </a:r>
              </a:p>
              <a:p>
                <a:pPr marL="0" indent="0"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 b="-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5086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𝟔𝟒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Substituce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𝒏𝒆𝒃𝒐𝒍𝒊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‼!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𝟔𝟒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d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𝟎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𝒌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e>
                                </m:d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𝟔𝟒</m:t>
                        </m:r>
                      </m:e>
                    </m:rad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𝟎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𝒌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Klasický postup k=0,1,2…,5 pak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2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90307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…..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Vrátíme se k původní proměnné x: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;……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(nakreslete obrázek a všimněte si posunutí…)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r="-593" b="-79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3551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Rovnici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řešte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a) jako kvadratickou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b) jako binomickou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…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Kontrola kořenů: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;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6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13327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Autor DUM: 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34378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Vytvoř  binomickou rovnici, jejíž kořeny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budou obrazy pravidelného </a:t>
                </a:r>
                <a:r>
                  <a:rPr lang="cs-CZ" b="1" dirty="0" err="1" smtClean="0">
                    <a:solidFill>
                      <a:schemeClr val="tx1"/>
                    </a:solidFill>
                  </a:rPr>
                  <a:t>šestiúhelníka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,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rovnici vyřeš a šestiúhelník nakresli.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Například: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rad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.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𝟑𝟔𝟎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°+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𝒌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.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𝟑𝟔𝟎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°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0843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𝟔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r>
                  <a:rPr lang="cs-CZ" b="1" i="1" dirty="0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  <a:t>=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𝟏𝟐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𝟏𝟐𝟎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  <a:ea typeface="Cambria Math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𝟏𝟖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𝟏𝟖𝟎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cs-CZ" b="1" dirty="0"/>
              </a:p>
              <a:p>
                <a:endParaRPr lang="cs-CZ" b="1" i="1" dirty="0" smtClean="0">
                  <a:latin typeface="Cambria Math"/>
                  <a:ea typeface="Cambria Math"/>
                </a:endParaRPr>
              </a:p>
              <a:p>
                <a:r>
                  <a:rPr lang="cs-CZ" b="1" dirty="0" smtClean="0"/>
                  <a:t>=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484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2393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𝟐𝟒𝟎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𝟐𝟒𝟎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i="1" dirty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:r>
                  <a:rPr lang="cs-CZ" b="1" dirty="0">
                    <a:solidFill>
                      <a:schemeClr val="tx1"/>
                    </a:solidFill>
                    <a:ea typeface="Cambria Math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𝟑𝟎𝟎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𝟑𝟎𝟎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i="1" dirty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:r>
                  <a:rPr lang="cs-CZ" b="1" dirty="0">
                    <a:solidFill>
                      <a:schemeClr val="tx1"/>
                    </a:solidFill>
                    <a:ea typeface="Cambria Math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kořenů rovnice leží na kružnici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 poloměrem r = 1.</a:t>
                </a:r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91430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kořenů rovnice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tvoří vrcholy rovnostranného trojúhelníka.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Řešte rovnici v C a vypočtěte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obsah trojúhelníka.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395943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   ;  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𝟐𝟕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;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𝟐𝟕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;    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𝟐𝟕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;   </m:t>
                    </m:r>
                    <m:func>
                      <m:func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</m:e>
                    </m:func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;  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</m:func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;   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𝝋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𝟗𝟎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 ; 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𝟐𝟕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𝟗𝟎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𝟗𝟎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                   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61872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150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150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b="1" i="1" dirty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                   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270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270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b="1" i="1" dirty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                   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Délka strany trojúhelníka je vzdálenost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obrazů x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, x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0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11284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  <a:latin typeface="Cambria Math"/>
                  </a:rPr>
                  <a:t>Strana  </a:t>
                </a:r>
                <a:r>
                  <a:rPr lang="cs-CZ" b="1" i="1" dirty="0" smtClean="0">
                    <a:solidFill>
                      <a:schemeClr val="tx1"/>
                    </a:solidFill>
                    <a:latin typeface="Cambria Math"/>
                  </a:rPr>
                  <a:t>s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𝟔</m:t>
                            </m:r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Výška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𝒗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Obsah trojúhelníka je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𝑷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𝒗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𝟔𝟗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𝒋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6351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rgbClr val="000000"/>
                    </a:solidFill>
                  </a:rPr>
                  <a:t>Vypočtěte obsah čtverce, jehož vrcholy</a:t>
                </a:r>
                <a:br>
                  <a:rPr lang="cs-CZ" b="1" dirty="0" smtClean="0">
                    <a:solidFill>
                      <a:srgbClr val="000000"/>
                    </a:solidFill>
                  </a:rPr>
                </a:br>
                <a:r>
                  <a:rPr lang="cs-CZ" b="1" dirty="0" smtClean="0">
                    <a:solidFill>
                      <a:srgbClr val="000000"/>
                    </a:solidFill>
                  </a:rPr>
                  <a:t>jsou obrazy kořenů rovnice: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;  </m:t>
                    </m:r>
                    <m:func>
                      <m:func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</m:e>
                    </m:func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 ;  </m:t>
                    </m:r>
                    <m:func>
                      <m:func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</m:e>
                    </m:func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; </m:t>
                    </m:r>
                  </m:oMath>
                </a14:m>
                <a:endParaRPr lang="cs-CZ" b="1" dirty="0" smtClean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𝑰𝑽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. 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𝒌𝒗𝒂𝒅𝒓𝒂𝒏𝒕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𝝋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𝟑𝟎𝟎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cs-CZ" b="1" dirty="0" smtClean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000000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𝟑𝟎𝟎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𝟑𝟎𝟎</m:t>
                                </m:r>
                                <m:r>
                                  <a:rPr lang="cs-CZ" b="1" i="1" smtClean="0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5946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716</Words>
  <Application>Microsoft Office PowerPoint</Application>
  <PresentationFormat>Předvádění na obrazovce (4:3)</PresentationFormat>
  <Paragraphs>106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Komplexní čísla 18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4</vt:lpstr>
      <vt:lpstr>Příklad 4</vt:lpstr>
      <vt:lpstr>Příklad 5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57</cp:revision>
  <dcterms:created xsi:type="dcterms:W3CDTF">2011-12-03T14:12:28Z</dcterms:created>
  <dcterms:modified xsi:type="dcterms:W3CDTF">2012-12-10T21:13:43Z</dcterms:modified>
</cp:coreProperties>
</file>