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88163" cy="100203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0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643D63FB-1DB1-4FAF-A5D6-44E49A98C8B7}" type="datetimeFigureOut">
              <a:rPr lang="cs-CZ" smtClean="0"/>
              <a:t>15.12.2012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2660974B-5AF8-44C6-A75C-6DDD27896E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90752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A19F337-9974-4D71-B438-00695F0E3D3B}" type="datetimeFigureOut">
              <a:rPr lang="cs-CZ" smtClean="0"/>
              <a:t>15.12.2012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4CE4B7E8-47FA-45B5-92A1-C10DCF9DF39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8119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4972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6863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47755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976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2967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0102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67282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5368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32891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9620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7426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4B7E8-47FA-45B5-92A1-C10DCF9DF395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7108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83B5E-FC70-45E6-BCA5-87E72F07D1E5}" type="datetimeFigureOut">
              <a:rPr lang="cs-CZ"/>
              <a:pPr>
                <a:defRPr/>
              </a:pPr>
              <a:t>15.12.2012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F96C1-FC7C-4387-856A-042274A1D1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8056224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85A80-BBA8-4A46-BDE4-91C5C652C724}" type="datetimeFigureOut">
              <a:rPr lang="cs-CZ"/>
              <a:pPr>
                <a:defRPr/>
              </a:pPr>
              <a:t>15.12.2012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B2950-D79C-4F87-9FE8-6F337AB128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7245392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D3D8CD-350F-45F8-9E87-4DC466918318}" type="datetimeFigureOut">
              <a:rPr lang="cs-CZ"/>
              <a:pPr>
                <a:defRPr/>
              </a:pPr>
              <a:t>15.12.2012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2E9DF-2831-4367-B9B1-5D03A60A06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007221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85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85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85000"/>
                </a:schemeClr>
              </a:buCl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42961-815D-4B9F-863B-C11B83012BB3}" type="datetimeFigureOut">
              <a:rPr lang="cs-CZ"/>
              <a:pPr>
                <a:defRPr/>
              </a:pPr>
              <a:t>15.12.2012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FE091-641E-420C-8128-EC915889082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9946649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1C44B-E106-4D68-87AC-3BE9F39CE51C}" type="datetimeFigureOut">
              <a:rPr lang="cs-CZ"/>
              <a:pPr>
                <a:defRPr/>
              </a:pPr>
              <a:t>15.12.2012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E2A42-26E6-490F-8A4B-679D81DD33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3583962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655A5-BAC7-4D3D-87E5-29EE79292296}" type="datetimeFigureOut">
              <a:rPr lang="cs-CZ"/>
              <a:pPr>
                <a:defRPr/>
              </a:pPr>
              <a:t>15.12.2012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5A85A-BF6C-4599-95FC-4A919E595F5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0042230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DC64F-A457-4580-B131-1099ED6B45D1}" type="datetimeFigureOut">
              <a:rPr lang="cs-CZ"/>
              <a:pPr>
                <a:defRPr/>
              </a:pPr>
              <a:t>15.12.2012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44A23-6CF7-4B3B-A150-BC5362939D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5792573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3D3CF-0396-4C23-9ECD-5DD810960D09}" type="datetimeFigureOut">
              <a:rPr lang="cs-CZ"/>
              <a:pPr>
                <a:defRPr/>
              </a:pPr>
              <a:t>15.12.2012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5068E-9CA8-412F-B05A-A657783D75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9151426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A5468-5562-43D3-AB73-7858528142E5}" type="datetimeFigureOut">
              <a:rPr lang="cs-CZ"/>
              <a:pPr>
                <a:defRPr/>
              </a:pPr>
              <a:t>15.12.2012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3DB7A9-D85B-4B91-B4B5-1E9D1E615C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9542184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B7830-17A2-4B47-A9FF-87827A411911}" type="datetimeFigureOut">
              <a:rPr lang="cs-CZ"/>
              <a:pPr>
                <a:defRPr/>
              </a:pPr>
              <a:t>15.12.2012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6DA31-2205-425F-9862-8E01BCA2A78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474066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EB3D8-4C02-4797-B5DE-FE2DA0D7BD97}" type="datetimeFigureOut">
              <a:rPr lang="cs-CZ"/>
              <a:pPr>
                <a:defRPr/>
              </a:pPr>
              <a:t>15.12.2012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8E76E-D9EA-4EC0-8F51-087CB48EF5D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1574806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920B53-5D8A-485F-A059-BAF203C9DA74}" type="datetimeFigureOut">
              <a:rPr lang="cs-CZ"/>
              <a:pPr>
                <a:defRPr/>
              </a:pPr>
              <a:t>15.12.2012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C04D56-E1A1-4A7C-AEA2-9BFC5D411CA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ransition>
    <p:randomBar dir="vert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7150100" y="115888"/>
            <a:ext cx="188686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 dirty="0" smtClean="0">
                <a:solidFill>
                  <a:schemeClr val="bg1">
                    <a:lumMod val="65000"/>
                  </a:schemeClr>
                </a:solidFill>
              </a:rPr>
              <a:t>VY_32_INOVACE_20-19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Komplexní čísla 19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>
              <a:solidFill>
                <a:schemeClr val="tx1"/>
              </a:solidFill>
            </a:endParaRPr>
          </a:p>
          <a:p>
            <a:r>
              <a:rPr lang="cs-CZ" b="1" dirty="0" smtClean="0">
                <a:solidFill>
                  <a:schemeClr val="tx1"/>
                </a:solidFill>
              </a:rPr>
              <a:t>Některé další typy rovnic</a:t>
            </a:r>
            <a:br>
              <a:rPr lang="cs-CZ" b="1" dirty="0" smtClean="0">
                <a:solidFill>
                  <a:schemeClr val="tx1"/>
                </a:solidFill>
              </a:rPr>
            </a:br>
            <a:r>
              <a:rPr lang="cs-CZ" b="1" dirty="0" smtClean="0">
                <a:solidFill>
                  <a:schemeClr val="tx1"/>
                </a:solidFill>
              </a:rPr>
              <a:t>řešených v oboru komplexních čísel</a:t>
            </a:r>
            <a:endParaRPr lang="cs-CZ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5</a:t>
            </a:r>
            <a:endParaRPr lang="cs-CZ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Rovnice ovlivňuje volbu imaginární části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komplexního čísla, reálná složka může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nabývat libovolné hodnoty, proto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𝑲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num>
                          <m:den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 ;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𝑹</m:t>
                        </m:r>
                      </m:e>
                    </m:d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695364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6</a:t>
            </a:r>
            <a:endParaRPr lang="cs-CZ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Úlohy k procvičení: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1) Řešte v C: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𝑲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2) Řešte v C: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𝒊𝒛</m:t>
                    </m:r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=(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)(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𝑲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num>
                          <m:den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𝒊</m:t>
                            </m:r>
                          </m:num>
                          <m:den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196006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>
              <a:solidFill>
                <a:schemeClr val="tx1"/>
              </a:solidFill>
            </a:endParaRPr>
          </a:p>
          <a:p>
            <a:endParaRPr lang="cs-CZ" dirty="0">
              <a:solidFill>
                <a:schemeClr val="tx1"/>
              </a:solidFill>
            </a:endParaRPr>
          </a:p>
          <a:p>
            <a:r>
              <a:rPr lang="cs-CZ" b="1" dirty="0" smtClean="0">
                <a:solidFill>
                  <a:schemeClr val="tx1"/>
                </a:solidFill>
              </a:rPr>
              <a:t>Děkuji za pozornost</a:t>
            </a:r>
          </a:p>
          <a:p>
            <a:r>
              <a:rPr lang="cs-CZ" b="1" dirty="0" smtClean="0">
                <a:solidFill>
                  <a:schemeClr val="tx1"/>
                </a:solidFill>
              </a:rPr>
              <a:t>Autor DUM : Mgr. Jan </a:t>
            </a:r>
            <a:r>
              <a:rPr lang="cs-CZ" b="1" dirty="0" err="1" smtClean="0">
                <a:solidFill>
                  <a:schemeClr val="tx1"/>
                </a:solidFill>
              </a:rPr>
              <a:t>Bajnar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35282254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1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Řešte v R: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, po umocnění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0" smtClean="0">
                        <a:solidFill>
                          <a:schemeClr val="tx1"/>
                        </a:solidFill>
                        <a:latin typeface="Cambria Math"/>
                      </a:rPr>
                      <m:t>𝟗</m:t>
                    </m:r>
                    <m:r>
                      <a:rPr lang="cs-CZ" b="1" i="0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0" smtClean="0">
                        <a:solidFill>
                          <a:schemeClr val="tx1"/>
                        </a:solidFill>
                        <a:latin typeface="Cambria Math"/>
                      </a:rPr>
                      <m:t>𝟔𝐱</m:t>
                    </m:r>
                    <m:r>
                      <a:rPr lang="cs-CZ" b="1" i="0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, odkud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𝟔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𝟔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𝒕𝒆𝒅𝒚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𝒙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Příklad uvádím, protože jsme provedli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neekvivalentní úpravu – umocnění</a:t>
                </a:r>
              </a:p>
              <a:p>
                <a:endParaRPr lang="cs-CZ" dirty="0">
                  <a:solidFill>
                    <a:schemeClr val="tx1"/>
                  </a:solidFill>
                </a:endParaRPr>
              </a:p>
              <a:p>
                <a:r>
                  <a:rPr lang="cs-CZ" dirty="0" smtClean="0">
                    <a:solidFill>
                      <a:schemeClr val="tx1"/>
                    </a:solidFill>
                  </a:rPr>
                  <a:t> </a:t>
                </a:r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b="-3584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42861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a proto závěr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𝑲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e>
                    </m:d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můžeme učinit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až po provedení zkoušky, která je nedílnou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součástí řešení.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V  oboru komplexních čísel řešte rovnici: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; zde musíme brát ohled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na definici absolutní hodnoty </a:t>
                </a:r>
                <a:r>
                  <a:rPr lang="cs-CZ" b="1" dirty="0" err="1" smtClean="0">
                    <a:solidFill>
                      <a:schemeClr val="tx1"/>
                    </a:solidFill>
                  </a:rPr>
                  <a:t>kompl</a:t>
                </a:r>
                <a:r>
                  <a:rPr lang="cs-CZ" b="1" dirty="0" smtClean="0">
                    <a:solidFill>
                      <a:schemeClr val="tx1"/>
                    </a:solidFill>
                  </a:rPr>
                  <a:t>. čísla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a chápat číslo z jako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𝒃𝒊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Pak dostáváme po dosazení: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531" b="-676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583638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d>
                      <m:dPr>
                        <m:begChr m:val="|"/>
                        <m:endChr m:val="|"/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</m:d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  :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𝒃𝒊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  <m:sup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:r>
                  <a:rPr lang="cs-CZ" sz="2800" b="1" dirty="0" smtClean="0">
                    <a:solidFill>
                      <a:schemeClr val="tx1"/>
                    </a:solidFill>
                  </a:rPr>
                  <a:t>Porovnáním reálných a imaginárních složek máme rovnici</a:t>
                </a:r>
              </a:p>
              <a:p>
                <a14:m>
                  <m:oMath xmlns:m="http://schemas.openxmlformats.org/officeDocument/2006/math"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  <m:sup>
                            <m:r>
                              <a:rPr lang="cs-CZ" sz="2800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  …………..</m:t>
                    </m:r>
                    <m:d>
                      <m:d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e>
                    </m:d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𝒃𝒊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𝒐𝒅𝒌𝒖𝒅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𝒃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……………(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cs-CZ" sz="2800" b="1" dirty="0" smtClean="0">
                  <a:solidFill>
                    <a:schemeClr val="tx1"/>
                  </a:solidFill>
                </a:endParaRPr>
              </a:p>
              <a:p>
                <a:r>
                  <a:rPr lang="cs-CZ" sz="2800" b="1" dirty="0" smtClean="0">
                    <a:solidFill>
                      <a:schemeClr val="tx1"/>
                    </a:solidFill>
                  </a:rPr>
                  <a:t>Dosazením (2) do (1) dostaneme</a:t>
                </a:r>
              </a:p>
              <a:p>
                <a14:m>
                  <m:oMath xmlns:m="http://schemas.openxmlformats.org/officeDocument/2006/math"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sz="2800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cs-CZ" sz="2800" b="1" i="1" smtClean="0">
                        <a:solidFill>
                          <a:schemeClr val="tx1"/>
                        </a:solidFill>
                        <a:latin typeface="Cambria Math"/>
                      </a:rPr>
                      <m:t>   </m:t>
                    </m:r>
                  </m:oMath>
                </a14:m>
                <a:r>
                  <a:rPr lang="cs-CZ" sz="2800" b="1" dirty="0" smtClean="0">
                    <a:solidFill>
                      <a:schemeClr val="tx1"/>
                    </a:solidFill>
                  </a:rPr>
                  <a:t>; protože jsme umocnili, provedeme</a:t>
                </a:r>
              </a:p>
              <a:p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25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070505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2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b="1" dirty="0" smtClean="0">
                  <a:solidFill>
                    <a:schemeClr val="tx1"/>
                  </a:solidFill>
                </a:endParaRPr>
              </a:p>
              <a:p>
                <a:r>
                  <a:rPr lang="cs-CZ" b="1" dirty="0" smtClean="0">
                    <a:solidFill>
                      <a:schemeClr val="tx1"/>
                    </a:solidFill>
                  </a:rPr>
                  <a:t>zkoušku a teprve po zjištění rovnosti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levé a pravé strany učiníme závěr, že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𝑲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num>
                          <m:den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𝟒</m:t>
                            </m:r>
                          </m:den>
                        </m:f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649703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Řešte rovnici v C: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</m:d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d>
                      <m:dPr>
                        <m:begChr m:val="|"/>
                        <m:endChr m:val="|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𝒂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𝒃𝒊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𝒃𝒊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088954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3</a:t>
            </a:r>
            <a:endParaRPr lang="cs-CZ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Porovnáme reálnou a imaginární část:</a:t>
                </a:r>
                <a:r>
                  <a:rPr lang="cs-CZ" b="1" i="1" dirty="0">
                    <a:solidFill>
                      <a:schemeClr val="tx1"/>
                    </a:solidFill>
                    <a:latin typeface="Cambria Math"/>
                  </a:rPr>
                  <a:t/>
                </a:r>
                <a:br>
                  <a:rPr lang="cs-CZ" b="1" i="1" dirty="0">
                    <a:solidFill>
                      <a:schemeClr val="tx1"/>
                    </a:solidFill>
                    <a:latin typeface="Cambria Math"/>
                  </a:rPr>
                </a:b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,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𝒐𝒅𝒔𝒖𝒅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𝒃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ad>
                      <m:radPr>
                        <m:degHide m:val="on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𝒃</m:t>
                            </m:r>
                          </m:e>
                          <m:sup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;řešením dostaneme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kořeny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  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    </m:t>
                    </m:r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𝟒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a provedeme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:r>
                  <a:rPr lang="cs-CZ" b="1" dirty="0" smtClean="0">
                    <a:solidFill>
                      <a:schemeClr val="tx1"/>
                    </a:solidFill>
                  </a:rPr>
                  <a:t>zkoušku, při které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𝒃</m:t>
                        </m:r>
                      </m:e>
                      <m:sub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𝟎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 vyloučíme… Pak řešením bude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𝑲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𝟒</m:t>
                            </m:r>
                          </m:num>
                          <m:den>
                            <m:r>
                              <a:rPr lang="cs-CZ" b="1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𝟑</m:t>
                            </m:r>
                          </m:den>
                        </m:f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d>
                  </m:oMath>
                </a14:m>
                <a:endParaRPr lang="cs-C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53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263881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4</a:t>
            </a:r>
            <a:endParaRPr lang="cs-CZ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Řešte rovnici:</a:t>
                </a:r>
                <a:br>
                  <a:rPr lang="cs-CZ" b="1" dirty="0" smtClean="0">
                    <a:solidFill>
                      <a:schemeClr val="tx1"/>
                    </a:solidFill>
                  </a:rPr>
                </a:br>
                <a14:m>
                  <m:oMath xmlns:m="http://schemas.openxmlformats.org/officeDocument/2006/math">
                    <m:r>
                      <a:rPr lang="cs-CZ" b="1" i="0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𝐳</m:t>
                    </m:r>
                    <m:r>
                      <a:rPr lang="cs-CZ" b="1" i="0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+</m:t>
                    </m:r>
                    <m:r>
                      <a:rPr lang="cs-CZ" b="1" i="0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𝟐</m:t>
                    </m:r>
                    <m:acc>
                      <m:accPr>
                        <m:chr m:val="̅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𝒛</m:t>
                        </m:r>
                      </m:e>
                    </m:acc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𝒊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  <a:effectLst/>
                  </a:rPr>
                  <a:t> </a:t>
                </a:r>
              </a:p>
              <a:p>
                <a:r>
                  <a:rPr lang="cs-CZ" b="1" dirty="0" smtClean="0">
                    <a:solidFill>
                      <a:schemeClr val="tx1"/>
                    </a:solidFill>
                    <a:effectLst/>
                  </a:rPr>
                  <a:t>položíme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𝒃𝒊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,    </m:t>
                    </m:r>
                    <m:acc>
                      <m:accPr>
                        <m:chr m:val="̅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acc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𝒛</m:t>
                        </m:r>
                      </m:e>
                    </m:acc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𝒃𝒊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  <a:effectLst/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𝒃𝒊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𝟐</m:t>
                    </m:r>
                    <m:d>
                      <m:d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𝒂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𝒃𝒊</m:t>
                        </m:r>
                      </m:e>
                    </m:d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  <a:effectLst/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𝒃𝒊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  <a:effectLst/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; 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 ;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𝒃𝒊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=−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 ;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𝒃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=−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𝟐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  <a:effectLst/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𝑲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effectLst/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</m:ctrlPr>
                      </m:d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𝟏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−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𝟐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effectLst/>
                            <a:latin typeface="Cambria Math"/>
                          </a:rPr>
                          <m:t>𝒊</m:t>
                        </m:r>
                      </m:e>
                    </m:d>
                  </m:oMath>
                </a14:m>
                <a:endParaRPr lang="cs-CZ" b="1" dirty="0"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116668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Příklad 5</a:t>
            </a:r>
            <a:endParaRPr lang="cs-CZ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 smtClean="0">
                    <a:solidFill>
                      <a:schemeClr val="tx1"/>
                    </a:solidFill>
                  </a:rPr>
                  <a:t>Řešte v C rovnici: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acc>
                      <m:accPr>
                        <m:chr m:val="̅"/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acc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(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𝟏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acc>
                      <m:accPr>
                        <m:chr m:val="̅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acc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𝒛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𝒊</m:t>
                        </m:r>
                      </m:e>
                    </m:acc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 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; položíme </a:t>
                </a:r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𝒛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𝒃𝒊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𝒃𝒊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‼!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𝒃𝒊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</m:oMath>
                </a14:m>
                <a:endParaRPr lang="cs-CZ" b="1" dirty="0" smtClean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𝟑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𝟐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𝒃𝒊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;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𝒃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;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𝒏𝒂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1" i="1" smtClean="0">
                        <a:solidFill>
                          <a:srgbClr val="FF0000"/>
                        </a:solidFill>
                        <a:latin typeface="Cambria Math"/>
                      </a:rPr>
                      <m:t>𝒂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"</m:t>
                    </m:r>
                    <m:r>
                      <a:rPr lang="cs-CZ" b="1" i="0" smtClean="0">
                        <a:solidFill>
                          <a:schemeClr val="tx1"/>
                        </a:solidFill>
                        <a:latin typeface="Cambria Math"/>
                      </a:rPr>
                      <m:t>𝐧𝐞𝐳</m:t>
                    </m:r>
                    <m:r>
                      <a:rPr lang="cs-CZ" b="1" i="0" smtClean="0">
                        <a:solidFill>
                          <a:schemeClr val="tx1"/>
                        </a:solidFill>
                        <a:latin typeface="Cambria Math"/>
                      </a:rPr>
                      <m:t>á</m:t>
                    </m:r>
                    <m:r>
                      <a:rPr lang="cs-CZ" b="1" i="0" smtClean="0">
                        <a:solidFill>
                          <a:schemeClr val="tx1"/>
                        </a:solidFill>
                        <a:latin typeface="Cambria Math"/>
                      </a:rPr>
                      <m:t>𝐥𝐞</m:t>
                    </m:r>
                    <m:r>
                      <a:rPr lang="cs-CZ" b="1" i="0" smtClean="0">
                        <a:solidFill>
                          <a:schemeClr val="tx1"/>
                        </a:solidFill>
                        <a:latin typeface="Cambria Math"/>
                      </a:rPr>
                      <m:t>ží</m:t>
                    </m:r>
                    <m:r>
                      <a:rPr lang="cs-CZ" b="1" i="1" smtClean="0">
                        <a:solidFill>
                          <a:schemeClr val="tx1"/>
                        </a:solidFill>
                        <a:latin typeface="Cambria Math"/>
                      </a:rPr>
                      <m:t>„</m:t>
                    </m:r>
                  </m:oMath>
                </a14:m>
                <a:r>
                  <a:rPr lang="cs-CZ" b="1" dirty="0" smtClean="0">
                    <a:solidFill>
                      <a:schemeClr val="tx1"/>
                    </a:solidFill>
                  </a:rPr>
                  <a:t>!!!</a:t>
                </a:r>
                <a:endParaRPr lang="cs-CZ" b="1" dirty="0">
                  <a:solidFill>
                    <a:schemeClr val="tx1"/>
                  </a:solidFill>
                </a:endParaRPr>
              </a:p>
              <a:p>
                <a:endParaRPr lang="cs-CZ" b="1" dirty="0">
                  <a:solidFill>
                    <a:schemeClr val="tx1"/>
                  </a:solidFill>
                </a:endParaRPr>
              </a:p>
              <a:p>
                <a:endParaRPr lang="cs-CZ" dirty="0" smtClean="0">
                  <a:solidFill>
                    <a:schemeClr val="tx1"/>
                  </a:solidFill>
                </a:endParaRPr>
              </a:p>
              <a:p>
                <a:endParaRPr lang="cs-CZ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6505275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514</TotalTime>
  <Words>429</Words>
  <Application>Microsoft Office PowerPoint</Application>
  <PresentationFormat>Předvádění na obrazovce (4:3)</PresentationFormat>
  <Paragraphs>84</Paragraphs>
  <Slides>12</Slides>
  <Notes>12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Komplexní čísla 19</vt:lpstr>
      <vt:lpstr>PŘÍKLAD 1</vt:lpstr>
      <vt:lpstr>Příklad 2</vt:lpstr>
      <vt:lpstr>Příklad 2</vt:lpstr>
      <vt:lpstr>Příklad 2</vt:lpstr>
      <vt:lpstr>Příklad 3</vt:lpstr>
      <vt:lpstr>Příklad 3</vt:lpstr>
      <vt:lpstr>Příklad 4</vt:lpstr>
      <vt:lpstr>Příklad 5</vt:lpstr>
      <vt:lpstr>Příklad 5</vt:lpstr>
      <vt:lpstr>Příklad 6</vt:lpstr>
      <vt:lpstr>Prezentace aplikace PowerPoint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Valued Acer Customer</cp:lastModifiedBy>
  <cp:revision>55</cp:revision>
  <cp:lastPrinted>2012-12-15T13:24:30Z</cp:lastPrinted>
  <dcterms:created xsi:type="dcterms:W3CDTF">2011-12-03T14:12:28Z</dcterms:created>
  <dcterms:modified xsi:type="dcterms:W3CDTF">2012-12-15T13:40:51Z</dcterms:modified>
</cp:coreProperties>
</file>