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9F337-9974-4D71-B438-00695F0E3D3B}" type="datetimeFigureOut">
              <a:rPr lang="cs-CZ" smtClean="0"/>
              <a:t>1.4.2013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4B7E8-47FA-45B5-92A1-C10DCF9DF3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11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972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8305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22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7776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1537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977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2992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801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628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6706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5819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83B5E-FC70-45E6-BCA5-87E72F07D1E5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F96C1-FC7C-4387-856A-042274A1D1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056224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85A80-BBA8-4A46-BDE4-91C5C652C724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2950-D79C-4F87-9FE8-6F337AB128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245392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3D8CD-350F-45F8-9E87-4DC466918318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2E9DF-2831-4367-B9B1-5D03A60A06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007221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85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85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42961-815D-4B9F-863B-C11B83012BB3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FE091-641E-420C-8128-EC91588908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946649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C44B-E106-4D68-87AC-3BE9F39CE51C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E2A42-26E6-490F-8A4B-679D81DD33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583962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655A5-BAC7-4D3D-87E5-29EE79292296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5A85A-BF6C-4599-95FC-4A919E595F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042230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DC64F-A457-4580-B131-1099ED6B45D1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44A23-6CF7-4B3B-A150-BC5362939D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925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3D3CF-0396-4C23-9ECD-5DD810960D09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5068E-9CA8-412F-B05A-A657783D75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9151426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A5468-5562-43D3-AB73-7858528142E5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DB7A9-D85B-4B91-B4B5-1E9D1E615C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542184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B7830-17A2-4B47-A9FF-87827A411911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6DA31-2205-425F-9862-8E01BCA2A7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74066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EB3D8-4C02-4797-B5DE-FE2DA0D7BD97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E76E-D9EA-4EC0-8F51-087CB48EF5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574806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920B53-5D8A-485F-A059-BAF203C9DA74}" type="datetimeFigureOut">
              <a:rPr lang="cs-CZ"/>
              <a:pPr>
                <a:defRPr/>
              </a:pPr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C04D56-E1A1-4A7C-AEA2-9BFC5D411C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VY_32_INOVACE_20-20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</a:t>
            </a:r>
            <a:r>
              <a:rPr lang="cs-CZ" b="1" dirty="0" smtClean="0"/>
              <a:t>20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Závěrečná pololetní písemná</a:t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práce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Celkové shrnutí učiva o komplexních</a:t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číslech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4 úlohy</a:t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dvojnásobná váha hodnocení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Řešení příkladu 4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ad>
                      <m:radPr>
                        <m:degHide m:val="on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  ;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ad>
                      <m:radPr>
                        <m:degHide m:val="on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d>
                      <m:d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sz="2800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𝒌</m:t>
                        </m:r>
                      </m:sub>
                    </m:sSub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g>
                      <m:e>
                        <m:rad>
                          <m:radPr>
                            <m:degHide m:val="on"/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e>
                    </m:rad>
                    <m:d>
                      <m:d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+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𝒌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sz="2800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𝝅</m:t>
                                    </m:r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𝒌</m:t>
                                    </m:r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g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d>
                      <m:d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sz="2800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e>
                            </m:func>
                          </m:e>
                        </m:func>
                      </m:e>
                    </m: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g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d>
                      <m:d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f>
                          <m:f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g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d>
                      <m:d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sz="2800" b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sz="28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sz="2800" b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g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d>
                      <m:d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sz="2800" b="1" dirty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/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                     </a:t>
                </a:r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b="-380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269679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Řešení příkladu 4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𝒌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: </m:t>
                    </m:r>
                    <m:sSub>
                      <m:sSub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g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d>
                      <m:d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sz="2800" b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𝟓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sz="28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sz="2800" b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𝟓</m:t>
                                    </m:r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e>
                            </m:func>
                          </m:e>
                        </m:func>
                      </m:e>
                    </m:d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deg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d>
                      <m:d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f>
                          <m:f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</m:oMath>
                </a14:m>
                <a:endParaRPr lang="cs-CZ" sz="2800" dirty="0" smtClean="0">
                  <a:solidFill>
                    <a:schemeClr val="tx1"/>
                  </a:solidFill>
                </a:endParaRPr>
              </a:p>
              <a:p>
                <a:endParaRPr lang="cs-CZ" sz="2800" dirty="0"/>
              </a:p>
              <a:p>
                <a:endParaRPr lang="cs-CZ" sz="28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61093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Zadání 1,2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Příklad 1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: řešte v C: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      (4 body)</a:t>
                </a: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/>
                </a:r>
                <a:br>
                  <a:rPr lang="cs-CZ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Příklad 2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: Vyjádři zlomek v algebraickém</a:t>
                </a:r>
                <a:br>
                  <a:rPr lang="cs-CZ" dirty="0" smtClean="0">
                    <a:solidFill>
                      <a:schemeClr val="tx1"/>
                    </a:solidFill>
                  </a:rPr>
                </a:br>
                <a:r>
                  <a:rPr lang="cs-CZ" dirty="0" smtClean="0">
                    <a:solidFill>
                      <a:schemeClr val="tx1"/>
                    </a:solidFill>
                  </a:rPr>
                  <a:t>a goniometrickém tvaru: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𝟑</m:t>
                                    </m:r>
                                  </m:e>
                                </m:rad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d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𝟐𝟎</m:t>
                            </m:r>
                          </m:sup>
                        </m:sSup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                                (4 body)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b="-331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213860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Zadání 3,4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Příklad 3</a:t>
                </a:r>
                <a:r>
                  <a:rPr lang="cs-CZ" dirty="0">
                    <a:solidFill>
                      <a:schemeClr val="tx1"/>
                    </a:solidFill>
                  </a:rPr>
                  <a:t>: Řešte početně a graficky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𝒛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𝒛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𝟓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</m:den>
                        </m:f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;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𝑪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            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(4 body)</a:t>
                </a:r>
              </a:p>
              <a:p>
                <a:endParaRPr lang="cs-CZ" b="1" dirty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Příklad 4: 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Řešte v C: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                         </a:t>
                </a:r>
                <a:r>
                  <a:rPr lang="cs-CZ" dirty="0" smtClean="0">
                    <a:solidFill>
                      <a:schemeClr val="tx1"/>
                    </a:solidFill>
                  </a:rPr>
                  <a:t>(4 body) </a:t>
                </a:r>
              </a:p>
              <a:p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130383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Řešení příkladu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sSup>
                      <m:sSup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p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𝒛𝒊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𝑫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𝟐𝟓</m:t>
                    </m:r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d>
                      <m:d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ra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𝒊𝒚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𝒙𝒚𝒊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sz="28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  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    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𝒙𝒚</m:t>
                    </m:r>
                  </m:oMath>
                </a14:m>
                <a:r>
                  <a:rPr lang="cs-CZ" sz="2800" b="1" dirty="0" smtClean="0">
                    <a:solidFill>
                      <a:schemeClr val="tx1"/>
                    </a:solidFill>
                  </a:rPr>
                  <a:t>   odsud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𝒏𝒆𝒗𝒚𝒉𝒐𝒗𝒖𝒋𝒆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   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:endParaRPr lang="cs-CZ" dirty="0" smtClean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081328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Řešení příkladu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𝑫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ad>
                      <m:radPr>
                        <m:degHide m:val="on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𝑫</m:t>
                        </m:r>
                      </m:e>
                    </m:ra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</m:e>
                        </m:d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d>
                          <m:d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𝟕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d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𝟏𝟎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𝟏𝟎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d>
                          <m:d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𝟕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d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dirty="0" smtClean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375319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Řešení příkladu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sz="28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cs-CZ" sz="28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sz="28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𝟑</m:t>
                                    </m:r>
                                  </m:e>
                                </m:rad>
                                <m:r>
                                  <a:rPr lang="cs-CZ" sz="28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sz="28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d>
                          </m:e>
                          <m:sup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𝟐𝟎</m:t>
                            </m:r>
                          </m:sup>
                        </m:sSup>
                      </m:num>
                      <m:den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ad>
                          <m:radPr>
                            <m:degHide m:val="on"/>
                            <m:ctrlP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den>
                    </m:f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𝟐𝟎</m:t>
                            </m:r>
                          </m:sup>
                        </m:sSup>
                      </m:num>
                      <m:den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ad>
                          <m:radPr>
                            <m:degHide m:val="on"/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den>
                    </m:f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cs-CZ" sz="2800" b="1" dirty="0" smtClean="0">
                    <a:solidFill>
                      <a:schemeClr val="tx1"/>
                    </a:solidFill>
                  </a:rPr>
                  <a:t>….    Rovnice (1)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</m: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; </m:t>
                    </m:r>
                    <m:func>
                      <m:func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a:rPr lang="cs-CZ" sz="2800" b="1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 ;   </m:t>
                        </m:r>
                        <m:func>
                          <m:func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cs-CZ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𝜶</m:t>
                            </m:r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func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 ;</m:t>
                        </m:r>
                      </m:e>
                    </m:func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  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𝟔</m:t>
                        </m:r>
                      </m:den>
                    </m:f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d>
                      <m:d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𝒊𝒔𝒊𝒏</m:t>
                            </m:r>
                            <m:f>
                              <m:f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</m:e>
                        </m:func>
                      </m:e>
                    </m:d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𝟐𝟎</m:t>
                        </m:r>
                      </m:sup>
                    </m:sSup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𝟐𝟎</m:t>
                        </m:r>
                      </m:sup>
                    </m:sSup>
                    <m:d>
                      <m:d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sz="2800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𝟐𝟎</m:t>
                                </m:r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𝟔</m:t>
                                </m:r>
                              </m:den>
                            </m:f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sz="2800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𝐬𝐢𝐧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𝟐𝟎</m:t>
                                    </m:r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𝟔</m:t>
                                    </m:r>
                                  </m:den>
                                </m:f>
                              </m:e>
                            </m:func>
                          </m:e>
                        </m:func>
                      </m:e>
                    </m: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𝟐𝟎</m:t>
                        </m:r>
                      </m:sup>
                    </m:sSup>
                    <m:d>
                      <m:dPr>
                        <m:ctrlPr>
                          <a:rPr lang="cs-CZ" sz="28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𝒄𝒐𝒔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sz="28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𝟒</m:t>
                                </m:r>
                                <m:r>
                                  <a:rPr lang="cs-CZ" sz="28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sz="2800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den>
                            </m:f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sz="28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sz="28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sz="28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𝒔𝒊𝒏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cs-CZ" sz="28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𝟒</m:t>
                                    </m:r>
                                    <m:r>
                                      <a:rPr lang="cs-CZ" sz="2800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cs-CZ" sz="2800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𝟑</m:t>
                                    </m:r>
                                  </m:den>
                                </m:f>
                              </m:e>
                            </m:func>
                          </m:e>
                        </m:func>
                      </m:e>
                    </m:d>
                    <m:r>
                      <a:rPr lang="cs-CZ" sz="28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40389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Řešení příkladu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𝟐𝟎</m:t>
                        </m:r>
                      </m:sup>
                    </m:sSup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𝟏𝟗</m:t>
                        </m:r>
                      </m:sup>
                    </m:sSup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Po dosazení do rovnice (1) dostaneme: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cs-CZ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b="1" i="1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𝟑</m:t>
                                    </m:r>
                                  </m:e>
                                </m:rad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𝒊</m:t>
                                </m:r>
                              </m:e>
                            </m:d>
                          </m:e>
                          <m:sup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𝟐𝟎</m:t>
                            </m:r>
                          </m:sup>
                        </m:sSup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𝟐𝟎</m:t>
                            </m:r>
                          </m:sup>
                        </m:sSup>
                      </m:num>
                      <m:den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den>
                    </m:f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…−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𝟏𝟗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𝟏𝟗</m:t>
                        </m:r>
                      </m:sup>
                    </m:sSup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597814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Řešení příkladu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𝒛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</m:num>
                          <m:den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𝒛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𝟓</m:t>
                            </m:r>
                            <m:r>
                              <a:rPr lang="cs-CZ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</m:den>
                        </m:f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;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𝒛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𝑪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</m:e>
                        </m:d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&gt;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𝟓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𝒊</m:t>
                            </m:r>
                          </m:e>
                        </m:d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𝑨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,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𝑩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,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𝑩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𝑨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𝑩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𝒑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𝑩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𝑨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𝟔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𝒐</m:t>
                        </m:r>
                      </m:sub>
                    </m:sSub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𝒐𝒔𝒂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: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𝒚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𝒄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;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𝑩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;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𝒄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𝟖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𝒐𝒔𝒂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: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𝒚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𝟖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952798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Řešení příkladu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𝑲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𝟖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Polorovina s uvedenou hraniční přímkou,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počátek tam nepatří…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Obrázek sestrojíme pomocí průsečíků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s osami souřadnic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𝑷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𝑷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𝒚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;−</m:t>
                        </m:r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𝟖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938633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443</TotalTime>
  <Words>902</Words>
  <Application>Microsoft Office PowerPoint</Application>
  <PresentationFormat>Předvádění na obrazovce (4:3)</PresentationFormat>
  <Paragraphs>77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Komplexní čísla 20</vt:lpstr>
      <vt:lpstr>Zadání 1,2</vt:lpstr>
      <vt:lpstr>Zadání 3,4</vt:lpstr>
      <vt:lpstr>Řešení příkladu 1</vt:lpstr>
      <vt:lpstr>Řešení příkladu 1</vt:lpstr>
      <vt:lpstr>Řešení příkladu 2</vt:lpstr>
      <vt:lpstr>Řešení příkladu 2</vt:lpstr>
      <vt:lpstr>Řešení příkladu 3</vt:lpstr>
      <vt:lpstr>Řešení příkladu 3</vt:lpstr>
      <vt:lpstr>Řešení příkladu 4</vt:lpstr>
      <vt:lpstr>Řešení příkladu 4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55</cp:revision>
  <dcterms:created xsi:type="dcterms:W3CDTF">2011-12-03T14:12:28Z</dcterms:created>
  <dcterms:modified xsi:type="dcterms:W3CDTF">2013-04-01T17:21:06Z</dcterms:modified>
</cp:coreProperties>
</file>