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73" r:id="rId6"/>
    <p:sldId id="263" r:id="rId7"/>
    <p:sldId id="269" r:id="rId8"/>
    <p:sldId id="270" r:id="rId9"/>
    <p:sldId id="271" r:id="rId10"/>
    <p:sldId id="265" r:id="rId11"/>
    <p:sldId id="272" r:id="rId12"/>
    <p:sldId id="266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7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044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1808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545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4923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53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186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593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24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62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63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B0481-C384-411F-A03E-8409422DCB5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EEE47-3145-417A-AFBA-7112C9379A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876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72200" y="0"/>
            <a:ext cx="2791125" cy="1412776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1400" dirty="0" smtClean="0"/>
              <a:t>VY_32_INOVACE_29-04</a:t>
            </a:r>
            <a:r>
              <a:rPr lang="cs-CZ" sz="1400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sz="1400" dirty="0">
                <a:solidFill>
                  <a:schemeClr val="bg1">
                    <a:lumMod val="65000"/>
                  </a:schemeClr>
                </a:solidFill>
              </a:rPr>
            </a:br>
            <a:endParaRPr lang="cs-CZ" sz="1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2492896"/>
            <a:ext cx="9144000" cy="2088232"/>
          </a:xfrm>
          <a:solidFill>
            <a:schemeClr val="accent1">
              <a:lumMod val="40000"/>
              <a:lumOff val="60000"/>
            </a:schemeClr>
          </a:solidFill>
          <a:scene3d>
            <a:camera prst="isometricOffAxis2Lef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cs-CZ" sz="4800" dirty="0" smtClean="0">
                <a:solidFill>
                  <a:schemeClr val="tx1"/>
                </a:solidFill>
                <a:latin typeface="Bodoni MT" pitchFamily="18" charset="0"/>
                <a:cs typeface="Aharoni" pitchFamily="2" charset="-79"/>
              </a:rPr>
              <a:t>Úvod do politologie</a:t>
            </a:r>
          </a:p>
          <a:p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14712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14810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sz="4000" dirty="0" smtClean="0"/>
              <a:t>Aristoteles (384-322př.n.l.)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cs-CZ" sz="2800" dirty="0" smtClean="0"/>
              <a:t>spis:	Politika</a:t>
            </a:r>
          </a:p>
          <a:p>
            <a:pPr lvl="4"/>
            <a:r>
              <a:rPr lang="cs-CZ" sz="2400" dirty="0" smtClean="0"/>
              <a:t>kritika Platónova státu</a:t>
            </a:r>
          </a:p>
          <a:p>
            <a:pPr lvl="4"/>
            <a:r>
              <a:rPr lang="cs-CZ" sz="2400" dirty="0" smtClean="0"/>
              <a:t>stát – zákony -  ústava</a:t>
            </a:r>
          </a:p>
          <a:p>
            <a:pPr lvl="4"/>
            <a:r>
              <a:rPr lang="cs-CZ" sz="2400" dirty="0" smtClean="0"/>
              <a:t>principu dělby moci</a:t>
            </a:r>
          </a:p>
          <a:p>
            <a:pPr lvl="4"/>
            <a:r>
              <a:rPr lang="cs-CZ" sz="2400" i="1" dirty="0" err="1" smtClean="0"/>
              <a:t>politeia</a:t>
            </a:r>
            <a:endParaRPr lang="cs-CZ" sz="2400" i="1" dirty="0" smtClean="0"/>
          </a:p>
          <a:p>
            <a:r>
              <a:rPr lang="cs-CZ" sz="2800" dirty="0" smtClean="0"/>
              <a:t>Člověk je společenský tvor - </a:t>
            </a:r>
            <a:r>
              <a:rPr lang="cs-CZ" sz="2800" i="1" dirty="0" err="1" smtClean="0"/>
              <a:t>zoón</a:t>
            </a:r>
            <a:r>
              <a:rPr lang="cs-CZ" sz="2800" i="1" dirty="0" smtClean="0"/>
              <a:t> </a:t>
            </a:r>
            <a:r>
              <a:rPr lang="cs-CZ" sz="2800" i="1" dirty="0" err="1" smtClean="0"/>
              <a:t>politikon</a:t>
            </a:r>
            <a:endParaRPr lang="cs-CZ" sz="2800" i="1" dirty="0" smtClean="0"/>
          </a:p>
          <a:p>
            <a:pPr lvl="4"/>
            <a:r>
              <a:rPr lang="cs-CZ" sz="2400" dirty="0" smtClean="0"/>
              <a:t>člověk je na základě své přirozenosti předurčen žít v obci</a:t>
            </a:r>
          </a:p>
          <a:p>
            <a:pPr lvl="4"/>
            <a:r>
              <a:rPr lang="cs-CZ" sz="2400" dirty="0"/>
              <a:t>b</a:t>
            </a:r>
            <a:r>
              <a:rPr lang="cs-CZ" sz="2400" dirty="0" smtClean="0"/>
              <a:t>ez společnosti kolem sebe nejsme skuteční lidé</a:t>
            </a:r>
          </a:p>
          <a:p>
            <a:pPr lvl="4"/>
            <a:r>
              <a:rPr lang="cs-CZ" sz="2400" dirty="0"/>
              <a:t>n</a:t>
            </a:r>
            <a:r>
              <a:rPr lang="cs-CZ" sz="2400" dirty="0" smtClean="0"/>
              <a:t>ejvyšší formy lidského života – stát (polis)</a:t>
            </a:r>
          </a:p>
          <a:p>
            <a:r>
              <a:rPr lang="cs-CZ" sz="2800" dirty="0" smtClean="0"/>
              <a:t>řecké městské státy – otroci, barbaři a cizinci se nepovažovali za občany</a:t>
            </a:r>
          </a:p>
          <a:p>
            <a:pPr lvl="2"/>
            <a:endParaRPr lang="cs-CZ" dirty="0" smtClean="0"/>
          </a:p>
          <a:p>
            <a:endParaRPr lang="cs-CZ" sz="2400" dirty="0"/>
          </a:p>
          <a:p>
            <a:pPr marL="1828800" lvl="4" indent="0">
              <a:buNone/>
            </a:pPr>
            <a:endParaRPr lang="cs-CZ" dirty="0" smtClean="0"/>
          </a:p>
        </p:txBody>
      </p:sp>
      <p:pic>
        <p:nvPicPr>
          <p:cNvPr id="2050" name="Picture 2" descr="C:\Users\monika.brza\AppData\Local\Microsoft\Windows\Temporary Internet Files\Content.IE5\FKRRKEKX\MC90039792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550" y="1957388"/>
            <a:ext cx="15208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18352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14810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dirty="0" smtClean="0"/>
              <a:t>Stoikové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-108520" y="1600200"/>
            <a:ext cx="9144000" cy="52578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endParaRPr lang="cs-CZ" sz="2000" dirty="0" smtClean="0"/>
          </a:p>
          <a:p>
            <a:r>
              <a:rPr lang="cs-CZ" sz="2800" b="1" dirty="0" smtClean="0"/>
              <a:t>Stoikové</a:t>
            </a:r>
          </a:p>
          <a:p>
            <a:pPr lvl="2"/>
            <a:r>
              <a:rPr lang="cs-CZ" sz="2800" dirty="0" smtClean="0"/>
              <a:t>myšlenka rovnosti, humanity</a:t>
            </a:r>
            <a:endParaRPr lang="cs-CZ" sz="2800" dirty="0"/>
          </a:p>
          <a:p>
            <a:pPr marL="914400" lvl="2" indent="0">
              <a:buNone/>
            </a:pPr>
            <a:endParaRPr lang="cs-CZ" sz="2800" dirty="0" smtClean="0"/>
          </a:p>
          <a:p>
            <a:pPr lvl="2"/>
            <a:r>
              <a:rPr lang="cs-CZ" sz="2800" i="1" dirty="0" err="1" smtClean="0"/>
              <a:t>Pantiesmus</a:t>
            </a:r>
            <a:endParaRPr lang="cs-CZ" sz="2800" i="1" dirty="0" smtClean="0"/>
          </a:p>
          <a:p>
            <a:pPr marL="914400" lvl="2" indent="0">
              <a:buNone/>
            </a:pPr>
            <a:endParaRPr lang="cs-CZ" sz="2800" i="1" dirty="0" smtClean="0"/>
          </a:p>
          <a:p>
            <a:pPr lvl="2"/>
            <a:r>
              <a:rPr lang="cs-CZ" sz="2800" dirty="0" smtClean="0"/>
              <a:t>přirozenoprávní teorie!!!</a:t>
            </a:r>
          </a:p>
          <a:p>
            <a:pPr lvl="2"/>
            <a:endParaRPr lang="cs-CZ" sz="2000" dirty="0" smtClean="0"/>
          </a:p>
          <a:p>
            <a:endParaRPr lang="cs-CZ" sz="2000" dirty="0"/>
          </a:p>
          <a:p>
            <a:pPr marL="1828800" lvl="4" indent="0">
              <a:buNone/>
            </a:pPr>
            <a:endParaRPr lang="cs-CZ" dirty="0" smtClean="0"/>
          </a:p>
        </p:txBody>
      </p:sp>
      <p:pic>
        <p:nvPicPr>
          <p:cNvPr id="3075" name="Picture 3" descr="C:\Users\monika.brza\AppData\Local\Microsoft\Windows\Temporary Internet Files\Content.IE5\FKRRKEKX\MC90005625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8038" y="3078163"/>
            <a:ext cx="2052637" cy="173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5345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52384" cy="1628800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4000" dirty="0"/>
              <a:t>S</a:t>
            </a:r>
            <a:r>
              <a:rPr lang="cs-CZ" sz="4000" dirty="0" smtClean="0"/>
              <a:t>tředověk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sz="2800" b="1" dirty="0" smtClean="0"/>
              <a:t>Augustinus Aurelius </a:t>
            </a:r>
            <a:r>
              <a:rPr lang="cs-CZ" sz="2800" dirty="0" smtClean="0"/>
              <a:t>(354 – 430)</a:t>
            </a:r>
            <a:endParaRPr lang="cs-CZ" sz="2000" b="1" dirty="0" smtClean="0"/>
          </a:p>
          <a:p>
            <a:pPr lvl="2"/>
            <a:r>
              <a:rPr lang="cs-CZ" dirty="0" smtClean="0"/>
              <a:t>navazuje na Platóna</a:t>
            </a:r>
          </a:p>
          <a:p>
            <a:pPr lvl="2"/>
            <a:r>
              <a:rPr lang="cs-CZ" dirty="0" smtClean="0"/>
              <a:t>spis: </a:t>
            </a:r>
            <a:r>
              <a:rPr lang="cs-CZ" b="1" dirty="0" smtClean="0"/>
              <a:t>O obci boží</a:t>
            </a:r>
          </a:p>
          <a:p>
            <a:pPr lvl="4"/>
            <a:r>
              <a:rPr lang="cs-CZ" sz="2400" dirty="0" smtClean="0"/>
              <a:t>stát Boží (dokonalý, věčný)</a:t>
            </a:r>
          </a:p>
          <a:p>
            <a:pPr lvl="4"/>
            <a:r>
              <a:rPr lang="cs-CZ" sz="2400" dirty="0"/>
              <a:t>s</a:t>
            </a:r>
            <a:r>
              <a:rPr lang="cs-CZ" sz="2400" dirty="0" smtClean="0"/>
              <a:t>tát světský (zlo, hřích)</a:t>
            </a:r>
          </a:p>
          <a:p>
            <a:pPr lvl="4"/>
            <a:r>
              <a:rPr lang="cs-CZ" sz="2400" dirty="0" smtClean="0"/>
              <a:t>cílem vlády světské je dorovnávat se vládě Boží</a:t>
            </a:r>
          </a:p>
          <a:p>
            <a:pPr marL="1828800" lvl="4" indent="0">
              <a:buNone/>
            </a:pPr>
            <a:endParaRPr lang="cs-CZ" b="1" dirty="0" smtClean="0"/>
          </a:p>
          <a:p>
            <a:r>
              <a:rPr lang="cs-CZ" sz="2800" b="1" dirty="0" smtClean="0"/>
              <a:t>Tomáš Akvinský </a:t>
            </a:r>
            <a:r>
              <a:rPr lang="cs-CZ" sz="2800" dirty="0" smtClean="0"/>
              <a:t>(1225 – 1274)</a:t>
            </a:r>
          </a:p>
          <a:p>
            <a:pPr lvl="2"/>
            <a:r>
              <a:rPr lang="cs-CZ" dirty="0" smtClean="0"/>
              <a:t>zástupce vrcholné scholastiky</a:t>
            </a:r>
          </a:p>
          <a:p>
            <a:pPr lvl="2"/>
            <a:r>
              <a:rPr lang="cs-CZ" dirty="0" smtClean="0"/>
              <a:t>navazuje na Aristotela (stát, forma vlády)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59897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Mgr. Monika </a:t>
            </a:r>
            <a:r>
              <a:rPr lang="cs-CZ" dirty="0" err="1" smtClean="0">
                <a:solidFill>
                  <a:schemeClr val="tx1"/>
                </a:solidFill>
              </a:rPr>
              <a:t>Brzá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Zdroj obrazového materiálu: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KLIPARTY MS OFFICE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Veselý obličej 3"/>
          <p:cNvSpPr/>
          <p:nvPr/>
        </p:nvSpPr>
        <p:spPr>
          <a:xfrm>
            <a:off x="4095475" y="1085350"/>
            <a:ext cx="914400" cy="914400"/>
          </a:xfrm>
          <a:prstGeom prst="smileyFace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reflection blurRad="6350" stA="50000" endA="300" endPos="90000" dist="50800" dir="5400000" sy="-100000" algn="bl" rotWithShape="0"/>
          </a:effectLst>
          <a:scene3d>
            <a:camera prst="isometricOffAxis2Top"/>
            <a:lightRig rig="contrasting" dir="t">
              <a:rot lat="0" lon="0" rev="7800000"/>
            </a:lightRig>
          </a:scene3d>
          <a:sp3d>
            <a:bevelT w="139700" h="1397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24154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4000" dirty="0" smtClean="0"/>
              <a:t>Politologie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33201"/>
            <a:ext cx="9144000" cy="544522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cs-CZ" sz="3300" dirty="0" smtClean="0"/>
              <a:t>Společenská věda o politice</a:t>
            </a:r>
          </a:p>
          <a:p>
            <a:pPr lvl="2"/>
            <a:r>
              <a:rPr lang="cs-CZ" sz="2800" i="1" dirty="0" smtClean="0"/>
              <a:t>Polis</a:t>
            </a:r>
            <a:r>
              <a:rPr lang="cs-CZ" sz="2800" dirty="0" smtClean="0"/>
              <a:t> – řecký městský stát</a:t>
            </a:r>
          </a:p>
          <a:p>
            <a:pPr lvl="2"/>
            <a:r>
              <a:rPr lang="cs-CZ" sz="2800" i="1" dirty="0" smtClean="0"/>
              <a:t>Logos</a:t>
            </a:r>
            <a:r>
              <a:rPr lang="cs-CZ" sz="2800" dirty="0" smtClean="0"/>
              <a:t> - věda</a:t>
            </a:r>
            <a:endParaRPr lang="cs-CZ" dirty="0" smtClean="0"/>
          </a:p>
          <a:p>
            <a:r>
              <a:rPr lang="cs-CZ" sz="3300" dirty="0" smtClean="0"/>
              <a:t>Zabývá se</a:t>
            </a:r>
          </a:p>
          <a:p>
            <a:pPr lvl="2"/>
            <a:r>
              <a:rPr lang="cs-CZ" sz="2800" dirty="0" smtClean="0"/>
              <a:t>chodem státu</a:t>
            </a:r>
          </a:p>
          <a:p>
            <a:pPr lvl="2"/>
            <a:r>
              <a:rPr lang="cs-CZ" sz="2800" dirty="0" smtClean="0"/>
              <a:t>politickými systémy</a:t>
            </a:r>
          </a:p>
          <a:p>
            <a:pPr lvl="2"/>
            <a:r>
              <a:rPr lang="cs-CZ" sz="2800" dirty="0" smtClean="0"/>
              <a:t>politickým chováním jednotlivců</a:t>
            </a:r>
          </a:p>
          <a:p>
            <a:pPr marL="914400" lvl="2" indent="0">
              <a:buNone/>
            </a:pPr>
            <a:endParaRPr lang="cs-CZ" dirty="0" smtClean="0"/>
          </a:p>
          <a:p>
            <a:r>
              <a:rPr lang="cs-CZ" sz="3300" dirty="0" smtClean="0"/>
              <a:t>Počátky</a:t>
            </a:r>
          </a:p>
          <a:p>
            <a:pPr lvl="2"/>
            <a:r>
              <a:rPr lang="cs-CZ" sz="2800" dirty="0" smtClean="0"/>
              <a:t>antické Řecko</a:t>
            </a:r>
          </a:p>
          <a:p>
            <a:pPr marL="914400" lvl="2" indent="0">
              <a:buNone/>
            </a:pPr>
            <a:endParaRPr lang="cs-CZ" dirty="0" smtClean="0"/>
          </a:p>
          <a:p>
            <a:r>
              <a:rPr lang="cs-CZ" sz="3300" dirty="0" smtClean="0"/>
              <a:t>Počátky politologie jako vědy</a:t>
            </a:r>
          </a:p>
          <a:p>
            <a:pPr lvl="2"/>
            <a:r>
              <a:rPr lang="cs-CZ" sz="2800" dirty="0" smtClean="0"/>
              <a:t>19.století, USA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 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1026" name="Picture 2" descr="C:\Users\monika.brza\AppData\Local\Microsoft\Windows\Temporary Internet Files\Content.IE5\Q4CYNZ8B\MC90039792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15208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35263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4000" dirty="0" smtClean="0"/>
              <a:t>Filozofické kořeny politologie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-116529" y="1628800"/>
            <a:ext cx="9144000" cy="52292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sz="2800" i="1" dirty="0" smtClean="0"/>
              <a:t>Sofisté</a:t>
            </a:r>
          </a:p>
          <a:p>
            <a:pPr lvl="1"/>
            <a:r>
              <a:rPr lang="cs-CZ" dirty="0"/>
              <a:t>z</a:t>
            </a:r>
            <a:r>
              <a:rPr lang="cs-CZ" dirty="0" smtClean="0"/>
              <a:t>pochybňovali pozitivní právo</a:t>
            </a:r>
          </a:p>
          <a:p>
            <a:pPr lvl="1"/>
            <a:r>
              <a:rPr lang="cs-CZ" dirty="0"/>
              <a:t>u</a:t>
            </a:r>
            <a:r>
              <a:rPr lang="cs-CZ" dirty="0" smtClean="0"/>
              <a:t>přednostňují přirozené právo</a:t>
            </a:r>
          </a:p>
          <a:p>
            <a:pPr lvl="1"/>
            <a:r>
              <a:rPr lang="cs-CZ" dirty="0"/>
              <a:t>o</a:t>
            </a:r>
            <a:r>
              <a:rPr lang="cs-CZ" dirty="0" smtClean="0"/>
              <a:t>bdivují silné s schopné</a:t>
            </a:r>
          </a:p>
          <a:p>
            <a:pPr lvl="1"/>
            <a:r>
              <a:rPr lang="cs-CZ" dirty="0"/>
              <a:t>o</a:t>
            </a:r>
            <a:r>
              <a:rPr lang="cs-CZ" dirty="0" smtClean="0"/>
              <a:t>povrhují neschopným davem</a:t>
            </a:r>
          </a:p>
          <a:p>
            <a:pPr lvl="2"/>
            <a:r>
              <a:rPr lang="cs-CZ" i="1" dirty="0" err="1" smtClean="0"/>
              <a:t>Protagoras</a:t>
            </a:r>
            <a:r>
              <a:rPr lang="cs-CZ" dirty="0"/>
              <a:t> </a:t>
            </a:r>
            <a:r>
              <a:rPr lang="cs-CZ" dirty="0" smtClean="0"/>
              <a:t>(485-410 př.n.l.)</a:t>
            </a:r>
          </a:p>
          <a:p>
            <a:pPr marL="914400" lvl="2" indent="0">
              <a:buNone/>
            </a:pPr>
            <a:endParaRPr lang="cs-CZ" dirty="0" smtClean="0"/>
          </a:p>
          <a:p>
            <a:pPr lvl="2"/>
            <a:r>
              <a:rPr lang="cs-CZ" i="1" dirty="0" err="1" smtClean="0"/>
              <a:t>Gorgias</a:t>
            </a:r>
            <a:r>
              <a:rPr lang="cs-CZ" i="1" dirty="0" smtClean="0"/>
              <a:t> </a:t>
            </a:r>
            <a:r>
              <a:rPr lang="cs-CZ" dirty="0" smtClean="0"/>
              <a:t>(483-375př.n.l.)</a:t>
            </a:r>
            <a:endParaRPr lang="cs-CZ" dirty="0"/>
          </a:p>
          <a:p>
            <a:endParaRPr lang="cs-CZ" dirty="0" smtClean="0"/>
          </a:p>
        </p:txBody>
      </p:sp>
      <p:pic>
        <p:nvPicPr>
          <p:cNvPr id="1026" name="Picture 2" descr="C:\Users\monika.brza\AppData\Local\Microsoft\Windows\Temporary Internet Files\Content.IE5\ISIL6TDR\MC90041240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237" y="2508250"/>
            <a:ext cx="3707259" cy="293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645542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4000" dirty="0" smtClean="0"/>
              <a:t>Sokrates (469-399př.n.l.)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sz="2800" dirty="0"/>
              <a:t>k</a:t>
            </a:r>
            <a:r>
              <a:rPr lang="cs-CZ" sz="2800" dirty="0" smtClean="0"/>
              <a:t>ritika Sofistů</a:t>
            </a: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idea nejvyššího dobra = vědění</a:t>
            </a: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/>
              <a:t>v</a:t>
            </a:r>
            <a:r>
              <a:rPr lang="cs-CZ" sz="2800" dirty="0" smtClean="0"/>
              <a:t> čele státu – filozof</a:t>
            </a:r>
          </a:p>
          <a:p>
            <a:pPr lvl="2"/>
            <a:r>
              <a:rPr lang="cs-CZ" i="1" dirty="0" smtClean="0"/>
              <a:t>Sofokracie </a:t>
            </a:r>
            <a:r>
              <a:rPr lang="cs-CZ" dirty="0" smtClean="0"/>
              <a:t>– vláda jednoho nebo více moudrých</a:t>
            </a:r>
          </a:p>
          <a:p>
            <a:pPr marL="914400" lvl="2" indent="0">
              <a:buNone/>
            </a:pPr>
            <a:endParaRPr lang="cs-CZ" dirty="0" smtClean="0"/>
          </a:p>
          <a:p>
            <a:r>
              <a:rPr lang="cs-CZ" sz="2800" i="1" dirty="0" smtClean="0"/>
              <a:t>„Chce-li vládce dobro činit, musí ho také poznat.“</a:t>
            </a: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12036403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7448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4000" dirty="0" smtClean="0"/>
              <a:t>Sokrates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Autor: Tomisti, Název: </a:t>
            </a:r>
            <a:r>
              <a:rPr lang="cs-CZ" sz="1200" b="1" dirty="0" smtClean="0">
                <a:solidFill>
                  <a:schemeClr val="bg1">
                    <a:lumMod val="65000"/>
                  </a:schemeClr>
                </a:solidFill>
              </a:rPr>
              <a:t>Sughrat.jpg</a:t>
            </a: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cs-CZ" sz="1200" dirty="0" err="1" smtClean="0">
                <a:solidFill>
                  <a:schemeClr val="bg1">
                    <a:lumMod val="65000"/>
                  </a:schemeClr>
                </a:solidFill>
              </a:rPr>
              <a:t>Zdroj:http</a:t>
            </a: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://cs.wikipedia.org/wiki/</a:t>
            </a:r>
            <a:r>
              <a:rPr lang="cs-CZ" sz="1200" dirty="0" err="1" smtClean="0">
                <a:solidFill>
                  <a:schemeClr val="bg1">
                    <a:lumMod val="65000"/>
                  </a:schemeClr>
                </a:solidFill>
              </a:rPr>
              <a:t>Soubor:Sughrat.jpg</a:t>
            </a:r>
            <a:endParaRPr lang="cs-CZ" sz="1200" b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3" y="1127448"/>
            <a:ext cx="4176464" cy="494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9812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4000" dirty="0" smtClean="0"/>
              <a:t>Platón (427-347př.n.l.)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08689"/>
            <a:ext cx="9144000" cy="5517232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cs-CZ" sz="2800" b="1" dirty="0" smtClean="0"/>
          </a:p>
          <a:p>
            <a:r>
              <a:rPr lang="cs-CZ" sz="2800" dirty="0" smtClean="0"/>
              <a:t>Sokratův žák</a:t>
            </a: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i="1" dirty="0" smtClean="0"/>
              <a:t>Sofokracie</a:t>
            </a:r>
            <a:r>
              <a:rPr lang="cs-CZ" sz="2800" dirty="0" smtClean="0"/>
              <a:t> – vhodná forma vlády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sz="2800" dirty="0" smtClean="0"/>
              <a:t>Dialog: 	</a:t>
            </a:r>
            <a:r>
              <a:rPr lang="cs-CZ" sz="2800" i="1" dirty="0" smtClean="0"/>
              <a:t>Ústava</a:t>
            </a:r>
          </a:p>
          <a:p>
            <a:pPr lvl="4"/>
            <a:r>
              <a:rPr lang="cs-CZ" sz="2400" dirty="0"/>
              <a:t>p</a:t>
            </a:r>
            <a:r>
              <a:rPr lang="cs-CZ" sz="2400" dirty="0" smtClean="0"/>
              <a:t>opis ideálního státu, představa státu je utopická</a:t>
            </a:r>
          </a:p>
          <a:p>
            <a:pPr lvl="4"/>
            <a:r>
              <a:rPr lang="cs-CZ" sz="2400" dirty="0" smtClean="0"/>
              <a:t>strážce a vládce zbavuji majetku </a:t>
            </a:r>
          </a:p>
          <a:p>
            <a:pPr lvl="4"/>
            <a:r>
              <a:rPr lang="cs-CZ" sz="2400" dirty="0"/>
              <a:t>ř</a:t>
            </a:r>
            <a:r>
              <a:rPr lang="cs-CZ" sz="2400" dirty="0" smtClean="0"/>
              <a:t>eší nejen otázku majetku, ale i  obydlí, žen a dětí u strážců a vládců</a:t>
            </a:r>
          </a:p>
          <a:p>
            <a:pPr marL="1828800" lvl="4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638841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4000" dirty="0" smtClean="0"/>
              <a:t>Platón – stát filozofů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08689"/>
            <a:ext cx="9144000" cy="5517232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cs-CZ" sz="2800" b="1" dirty="0" smtClean="0"/>
          </a:p>
          <a:p>
            <a:r>
              <a:rPr lang="cs-CZ" sz="2800" dirty="0"/>
              <a:t>s</a:t>
            </a:r>
            <a:r>
              <a:rPr lang="cs-CZ" sz="2800" dirty="0" smtClean="0"/>
              <a:t>tát by měli řídit filozofové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e své představě vychází z toho, jak je člověk utvářen jako jednotlivec</a:t>
            </a:r>
          </a:p>
          <a:p>
            <a:pPr lvl="2"/>
            <a:r>
              <a:rPr lang="cs-CZ" sz="2800" dirty="0" smtClean="0"/>
              <a:t>lidské tělo:			</a:t>
            </a:r>
            <a:r>
              <a:rPr lang="cs-CZ" sz="2800" i="1" dirty="0" smtClean="0"/>
              <a:t>hlava – hruď – břicho</a:t>
            </a:r>
          </a:p>
          <a:p>
            <a:pPr lvl="2"/>
            <a:r>
              <a:rPr lang="cs-CZ" sz="2800" dirty="0"/>
              <a:t>d</a:t>
            </a:r>
            <a:r>
              <a:rPr lang="cs-CZ" sz="2800" dirty="0" smtClean="0"/>
              <a:t>uševní vlastnost:	</a:t>
            </a:r>
            <a:r>
              <a:rPr lang="cs-CZ" sz="2800" i="1" dirty="0" smtClean="0"/>
              <a:t>rozum – vůle – touha</a:t>
            </a:r>
          </a:p>
          <a:p>
            <a:r>
              <a:rPr lang="cs-CZ" sz="2800" dirty="0"/>
              <a:t>r</a:t>
            </a:r>
            <a:r>
              <a:rPr lang="cs-CZ" sz="2800" dirty="0" smtClean="0"/>
              <a:t>ozum směřuje k moudrosti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ůle směřuje k odvaze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ášeň je nutné krotit – </a:t>
            </a:r>
            <a:r>
              <a:rPr lang="cs-CZ" sz="2800" b="1" i="1" dirty="0" err="1" smtClean="0"/>
              <a:t>sofrosyné</a:t>
            </a:r>
            <a:r>
              <a:rPr lang="cs-CZ" sz="2800" b="1" dirty="0" smtClean="0"/>
              <a:t> </a:t>
            </a:r>
            <a:r>
              <a:rPr lang="cs-CZ" sz="2800" dirty="0" smtClean="0"/>
              <a:t>(uměřenost)</a:t>
            </a:r>
          </a:p>
          <a:p>
            <a:endParaRPr lang="cs-CZ" sz="2800" dirty="0" smtClean="0"/>
          </a:p>
          <a:p>
            <a:pPr marL="1828800" lvl="4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5992803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4000" dirty="0" smtClean="0"/>
              <a:t>Platón – stát filozofů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08689"/>
            <a:ext cx="9144000" cy="5517232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cs-CZ" sz="2800" b="1" dirty="0" smtClean="0"/>
          </a:p>
          <a:p>
            <a:r>
              <a:rPr lang="cs-CZ" sz="2800" dirty="0"/>
              <a:t>f</a:t>
            </a:r>
            <a:r>
              <a:rPr lang="cs-CZ" sz="2800" dirty="0" smtClean="0"/>
              <a:t>ungují-li všechny části člověka = harmonický člověk</a:t>
            </a:r>
          </a:p>
          <a:p>
            <a:r>
              <a:rPr lang="cs-CZ" sz="2800" b="1" dirty="0"/>
              <a:t>s</a:t>
            </a:r>
            <a:r>
              <a:rPr lang="cs-CZ" sz="2800" b="1" dirty="0" smtClean="0"/>
              <a:t>tát </a:t>
            </a:r>
            <a:r>
              <a:rPr lang="cs-CZ" sz="2800" dirty="0" smtClean="0"/>
              <a:t>– stejný princip jako člověk (se stejným rozdělením na tři části</a:t>
            </a:r>
            <a:r>
              <a:rPr lang="cs-CZ" dirty="0" smtClean="0"/>
              <a:t>)</a:t>
            </a:r>
          </a:p>
          <a:p>
            <a:pPr lvl="2"/>
            <a:r>
              <a:rPr lang="cs-CZ" sz="2800" i="1" dirty="0"/>
              <a:t>v</a:t>
            </a:r>
            <a:r>
              <a:rPr lang="cs-CZ" sz="2800" i="1" dirty="0" smtClean="0"/>
              <a:t>ládci</a:t>
            </a:r>
          </a:p>
          <a:p>
            <a:pPr lvl="2"/>
            <a:r>
              <a:rPr lang="cs-CZ" sz="2800" i="1" dirty="0" smtClean="0"/>
              <a:t>strážci (vojáci)</a:t>
            </a:r>
          </a:p>
          <a:p>
            <a:pPr lvl="2"/>
            <a:r>
              <a:rPr lang="cs-CZ" sz="2800" i="1" dirty="0"/>
              <a:t>v</a:t>
            </a:r>
            <a:r>
              <a:rPr lang="cs-CZ" sz="2800" i="1" dirty="0" smtClean="0"/>
              <a:t>ýrobci (zemědělci)</a:t>
            </a:r>
          </a:p>
          <a:p>
            <a:r>
              <a:rPr lang="cs-CZ" sz="2800" dirty="0" smtClean="0"/>
              <a:t>Platónova filozofie státu je racionální – dobrý stát je řízen pomocí rozumu (hlava řídí tělo = společnost řídí filozof)</a:t>
            </a:r>
          </a:p>
        </p:txBody>
      </p:sp>
    </p:spTree>
    <p:extLst>
      <p:ext uri="{BB962C8B-B14F-4D97-AF65-F5344CB8AC3E}">
        <p14:creationId xmlns:p14="http://schemas.microsoft.com/office/powerpoint/2010/main" val="10733216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4000" dirty="0" smtClean="0"/>
              <a:t>Platón – stát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08689"/>
            <a:ext cx="9144000" cy="5517232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cs-CZ" sz="2800" b="1" dirty="0" smtClean="0"/>
          </a:p>
          <a:p>
            <a:r>
              <a:rPr lang="cs-CZ" sz="2800" dirty="0"/>
              <a:t>p</a:t>
            </a:r>
            <a:r>
              <a:rPr lang="cs-CZ" sz="2800" dirty="0" smtClean="0"/>
              <a:t>odle Platóna mohou i ženy patřit mezi vládce</a:t>
            </a:r>
          </a:p>
          <a:p>
            <a:r>
              <a:rPr lang="cs-CZ" sz="2800" dirty="0" smtClean="0"/>
              <a:t>vládcům a vojákům chtěl Platón vzít soukromý majetek i rodiny</a:t>
            </a:r>
          </a:p>
          <a:p>
            <a:r>
              <a:rPr lang="cs-CZ" sz="2800" dirty="0"/>
              <a:t>j</a:t>
            </a:r>
            <a:r>
              <a:rPr lang="cs-CZ" sz="2800" dirty="0" smtClean="0"/>
              <a:t>ako jeden z prvních filozofů zvažuje zřízení veřejných školek a internátních škol</a:t>
            </a:r>
          </a:p>
          <a:p>
            <a:r>
              <a:rPr lang="cs-CZ" sz="2800" dirty="0" smtClean="0"/>
              <a:t>Dialog:	</a:t>
            </a:r>
            <a:r>
              <a:rPr lang="cs-CZ" sz="2800" i="1" dirty="0" smtClean="0"/>
              <a:t>Zákony</a:t>
            </a:r>
          </a:p>
          <a:p>
            <a:pPr lvl="4"/>
            <a:r>
              <a:rPr lang="cs-CZ" sz="2400" dirty="0"/>
              <a:t>j</a:t>
            </a:r>
            <a:r>
              <a:rPr lang="cs-CZ" sz="2400" dirty="0" smtClean="0"/>
              <a:t>ako nejlepší zde popisuje „stát zákonný“</a:t>
            </a:r>
          </a:p>
          <a:p>
            <a:pPr lvl="4"/>
            <a:r>
              <a:rPr lang="cs-CZ" sz="2400" dirty="0" smtClean="0"/>
              <a:t>opět zachovává soukromé vlastnictví</a:t>
            </a:r>
          </a:p>
          <a:p>
            <a:pPr lvl="4"/>
            <a:r>
              <a:rPr lang="cs-CZ" sz="2400" dirty="0" smtClean="0"/>
              <a:t>omezuje svobodu žen</a:t>
            </a:r>
          </a:p>
        </p:txBody>
      </p:sp>
    </p:spTree>
    <p:extLst>
      <p:ext uri="{BB962C8B-B14F-4D97-AF65-F5344CB8AC3E}">
        <p14:creationId xmlns:p14="http://schemas.microsoft.com/office/powerpoint/2010/main" val="14542526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320</Words>
  <Application>Microsoft Office PowerPoint</Application>
  <PresentationFormat>Předvádění na obrazovce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VY_32_INOVACE_29-04 </vt:lpstr>
      <vt:lpstr>Politologie</vt:lpstr>
      <vt:lpstr>Filozofické kořeny politologie</vt:lpstr>
      <vt:lpstr>Sokrates (469-399př.n.l.)</vt:lpstr>
      <vt:lpstr>Sokrates</vt:lpstr>
      <vt:lpstr>Platón (427-347př.n.l.)</vt:lpstr>
      <vt:lpstr>Platón – stát filozofů</vt:lpstr>
      <vt:lpstr>Platón – stát filozofů</vt:lpstr>
      <vt:lpstr>Platón – stát </vt:lpstr>
      <vt:lpstr> Aristoteles (384-322př.n.l.)</vt:lpstr>
      <vt:lpstr>Stoikové</vt:lpstr>
      <vt:lpstr>Středověk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 1</dc:title>
  <dc:creator>Administrator</dc:creator>
  <cp:lastModifiedBy>Administrator</cp:lastModifiedBy>
  <cp:revision>71</cp:revision>
  <dcterms:created xsi:type="dcterms:W3CDTF">2012-12-21T12:34:25Z</dcterms:created>
  <dcterms:modified xsi:type="dcterms:W3CDTF">2013-05-14T10:43:13Z</dcterms:modified>
</cp:coreProperties>
</file>