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3" r:id="rId5"/>
    <p:sldId id="270" r:id="rId6"/>
    <p:sldId id="271" r:id="rId7"/>
    <p:sldId id="272" r:id="rId8"/>
    <p:sldId id="274" r:id="rId9"/>
    <p:sldId id="276" r:id="rId10"/>
    <p:sldId id="277" r:id="rId11"/>
    <p:sldId id="279" r:id="rId12"/>
    <p:sldId id="28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7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44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180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45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92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53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86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59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24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62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3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87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60055" cy="17728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cs-CZ" sz="1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9144000" cy="508518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Arial Rounded MT Bold" pitchFamily="34" charset="0"/>
              </a:rPr>
              <a:t>Filozofické kořeny politologie</a:t>
            </a:r>
          </a:p>
          <a:p>
            <a:r>
              <a:rPr lang="cs-CZ" dirty="0">
                <a:solidFill>
                  <a:schemeClr val="tx1"/>
                </a:solidFill>
                <a:latin typeface="Arial Rounded MT Bold" pitchFamily="34" charset="0"/>
              </a:rPr>
              <a:t>r</a:t>
            </a:r>
            <a:r>
              <a:rPr lang="cs-CZ" dirty="0" smtClean="0">
                <a:solidFill>
                  <a:schemeClr val="tx1"/>
                </a:solidFill>
                <a:latin typeface="Arial Rounded MT Bold" pitchFamily="34" charset="0"/>
              </a:rPr>
              <a:t>enesance - novověk</a:t>
            </a:r>
            <a:endParaRPr lang="cs-CZ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5580112" y="30591"/>
            <a:ext cx="3563888" cy="548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/>
              <a:t>VY_32_INOVACE_29-05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83168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2"/>
                </a:solidFill>
              </a:rPr>
              <a:t>Karl Marx (1818-1883) 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</a:rPr>
              <a:t>John </a:t>
            </a:r>
            <a:r>
              <a:rPr lang="cs-CZ" sz="2800" dirty="0" err="1" smtClean="0">
                <a:solidFill>
                  <a:schemeClr val="accent5">
                    <a:lumMod val="75000"/>
                  </a:schemeClr>
                </a:solidFill>
              </a:rPr>
              <a:t>Stuart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5">
                    <a:lumMod val="75000"/>
                  </a:schemeClr>
                </a:solidFill>
              </a:rPr>
              <a:t>Mill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</a:rPr>
              <a:t> (1806-1873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Díla:	</a:t>
            </a:r>
            <a:r>
              <a:rPr lang="cs-CZ" sz="2400" i="1" dirty="0" smtClean="0"/>
              <a:t>Komunistický manifest</a:t>
            </a:r>
            <a:r>
              <a:rPr lang="cs-CZ" sz="2400" b="1" dirty="0" smtClean="0"/>
              <a:t> 	</a:t>
            </a:r>
            <a:r>
              <a:rPr lang="cs-CZ" sz="2400" i="1" dirty="0" smtClean="0"/>
              <a:t>Kapitál</a:t>
            </a:r>
          </a:p>
          <a:p>
            <a:pPr lvl="1"/>
            <a:endParaRPr lang="cs-CZ" dirty="0" smtClean="0"/>
          </a:p>
          <a:p>
            <a:r>
              <a:rPr lang="cs-CZ" sz="2400" dirty="0" smtClean="0"/>
              <a:t>německý filozof, zakladatel komunistického hnutí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/>
              <a:t> </a:t>
            </a:r>
            <a:r>
              <a:rPr lang="cs-CZ" sz="2400" dirty="0" smtClean="0"/>
              <a:t>stojí u zrodu idejí třídního boje a vykořisťování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kritizuje zastupitelskou demokracii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 smtClean="0"/>
              <a:t>Díla:	</a:t>
            </a:r>
            <a:r>
              <a:rPr lang="cs-CZ" sz="2400" i="1" dirty="0" smtClean="0"/>
              <a:t>O svobodě </a:t>
            </a:r>
          </a:p>
          <a:p>
            <a:pPr marL="0" indent="0">
              <a:buNone/>
            </a:pPr>
            <a:r>
              <a:rPr lang="cs-CZ" sz="2400" b="1" dirty="0" smtClean="0"/>
              <a:t>	</a:t>
            </a:r>
            <a:r>
              <a:rPr lang="cs-CZ" sz="2400" i="1" dirty="0" smtClean="0"/>
              <a:t>Úvahy o vládě ústavní</a:t>
            </a:r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dirty="0" smtClean="0"/>
              <a:t>anglický  liberální filozof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aktivně přispívá k otázce šíření volebního práva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/>
              <a:t>n</a:t>
            </a:r>
            <a:r>
              <a:rPr lang="cs-CZ" sz="2400" dirty="0" smtClean="0"/>
              <a:t>eztotožňuje se s myšlenkou silného státu</a:t>
            </a:r>
          </a:p>
        </p:txBody>
      </p:sp>
    </p:spTree>
    <p:extLst>
      <p:ext uri="{BB962C8B-B14F-4D97-AF65-F5344CB8AC3E}">
        <p14:creationId xmlns:p14="http://schemas.microsoft.com/office/powerpoint/2010/main" val="152106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Další představitelé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Max </a:t>
            </a:r>
            <a:r>
              <a:rPr lang="cs-CZ" sz="2400" dirty="0"/>
              <a:t>Weber (</a:t>
            </a:r>
            <a:r>
              <a:rPr lang="cs-CZ" sz="2400" dirty="0" smtClean="0"/>
              <a:t>1864-1920)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err="1"/>
              <a:t>Hannah</a:t>
            </a:r>
            <a:r>
              <a:rPr lang="cs-CZ" sz="2400" dirty="0"/>
              <a:t> Arendtová (1906-1975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 smtClean="0"/>
              <a:t>Vilfredo</a:t>
            </a:r>
            <a:r>
              <a:rPr lang="cs-CZ" sz="2400" dirty="0" smtClean="0"/>
              <a:t> </a:t>
            </a:r>
            <a:r>
              <a:rPr lang="cs-CZ" sz="2400" dirty="0" err="1" smtClean="0"/>
              <a:t>Pareto</a:t>
            </a:r>
            <a:r>
              <a:rPr lang="cs-CZ" sz="2400" dirty="0" smtClean="0"/>
              <a:t> (1848-1923)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 smtClean="0"/>
              <a:t>Gaetano</a:t>
            </a:r>
            <a:r>
              <a:rPr lang="cs-CZ" sz="2400" dirty="0" smtClean="0"/>
              <a:t> </a:t>
            </a:r>
            <a:r>
              <a:rPr lang="cs-CZ" sz="2400" dirty="0" err="1" smtClean="0"/>
              <a:t>Mosca</a:t>
            </a:r>
            <a:r>
              <a:rPr lang="cs-CZ" sz="2400" dirty="0" smtClean="0"/>
              <a:t> (1858-1941)</a:t>
            </a:r>
          </a:p>
          <a:p>
            <a:endParaRPr lang="cs-CZ" sz="2400" dirty="0"/>
          </a:p>
          <a:p>
            <a:r>
              <a:rPr lang="cs-CZ" sz="2400" dirty="0" smtClean="0"/>
              <a:t>Robert </a:t>
            </a:r>
            <a:r>
              <a:rPr lang="cs-CZ" sz="2400" dirty="0" err="1" smtClean="0"/>
              <a:t>Michels</a:t>
            </a:r>
            <a:r>
              <a:rPr lang="cs-CZ" sz="2400" dirty="0" smtClean="0"/>
              <a:t> (1876-1936)</a:t>
            </a:r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4098" name="Picture 2" descr="C:\Users\monika.brza\AppData\Local\Microsoft\Windows\Temporary Internet Files\Content.IE5\KWD1AFXN\MC900432526[2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363" y="259715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28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364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0000">
                <a:alpha val="0"/>
              </a:srgb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Mgr</a:t>
            </a:r>
            <a:r>
              <a:rPr lang="cs-CZ" dirty="0"/>
              <a:t>. Monika </a:t>
            </a:r>
            <a:r>
              <a:rPr lang="cs-CZ" dirty="0" err="1"/>
              <a:t>Brzá</a:t>
            </a:r>
            <a:endParaRPr lang="cs-CZ" dirty="0"/>
          </a:p>
          <a:p>
            <a:pPr marL="0" indent="0" algn="ctr">
              <a:buNone/>
            </a:pPr>
            <a:r>
              <a:rPr lang="cs-CZ" dirty="0"/>
              <a:t>Zdroj obrazového materiálu:</a:t>
            </a:r>
          </a:p>
          <a:p>
            <a:pPr marL="0" indent="0" algn="ctr">
              <a:buNone/>
            </a:pPr>
            <a:r>
              <a:rPr lang="cs-CZ" dirty="0"/>
              <a:t>KLIPARTY MS OFFICE</a:t>
            </a:r>
          </a:p>
          <a:p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3884921" y="1628800"/>
            <a:ext cx="1512168" cy="1296144"/>
          </a:xfrm>
          <a:prstGeom prst="smileyFace">
            <a:avLst/>
          </a:prstGeom>
          <a:solidFill>
            <a:srgbClr val="FFFF00">
              <a:alpha val="50196"/>
            </a:srgbClr>
          </a:solidFill>
          <a:ln>
            <a:solidFill>
              <a:srgbClr val="00B0F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  <a:softEdge rad="127000"/>
          </a:effectLst>
          <a:scene3d>
            <a:camera prst="isometricOffAxis2Top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93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err="1" smtClean="0"/>
              <a:t>Niccoló</a:t>
            </a:r>
            <a:r>
              <a:rPr lang="cs-CZ" sz="3600" dirty="0" smtClean="0"/>
              <a:t> Machiavelli (1469-1527)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/>
              <a:t>ž</a:t>
            </a:r>
            <a:r>
              <a:rPr lang="cs-CZ" sz="2400" dirty="0" smtClean="0"/>
              <a:t>il ve Florencii</a:t>
            </a:r>
          </a:p>
          <a:p>
            <a:pPr lvl="4"/>
            <a:r>
              <a:rPr lang="cs-CZ" sz="2400" dirty="0" smtClean="0"/>
              <a:t>Itálie je rozdrobena na malé státy, které proti sobě válčí</a:t>
            </a:r>
          </a:p>
          <a:p>
            <a:pPr marL="1828800" lvl="4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Vladař</a:t>
            </a:r>
          </a:p>
          <a:p>
            <a:pPr lvl="4"/>
            <a:r>
              <a:rPr lang="cs-CZ" sz="2400" dirty="0" smtClean="0"/>
              <a:t>rady  florentskému panovníkovi Lorenzovi de Medici, jak sjednotit zemi, vládnout a moc udržet</a:t>
            </a:r>
          </a:p>
          <a:p>
            <a:pPr marL="1828800" lvl="4" indent="0">
              <a:buNone/>
            </a:pPr>
            <a:endParaRPr lang="cs-CZ" sz="2400" dirty="0" smtClean="0"/>
          </a:p>
          <a:p>
            <a:pPr lvl="4"/>
            <a:r>
              <a:rPr lang="cs-CZ" sz="2400" dirty="0" smtClean="0"/>
              <a:t>absolutní vláda</a:t>
            </a:r>
          </a:p>
          <a:p>
            <a:pPr lvl="4"/>
            <a:r>
              <a:rPr lang="cs-CZ" sz="2400" dirty="0"/>
              <a:t>v</a:t>
            </a:r>
            <a:r>
              <a:rPr lang="cs-CZ" sz="2400" dirty="0" smtClean="0"/>
              <a:t>še podléhá moci </a:t>
            </a:r>
          </a:p>
          <a:p>
            <a:pPr lvl="4"/>
            <a:r>
              <a:rPr lang="cs-CZ" sz="2400" dirty="0" smtClean="0"/>
              <a:t>o životu lidí také rozhoduje absolutní vladař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993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Jean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Bodin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(1530-1569)  </a:t>
            </a:r>
            <a:r>
              <a:rPr lang="cs-CZ" sz="2800" dirty="0" smtClean="0">
                <a:solidFill>
                  <a:schemeClr val="accent1"/>
                </a:solidFill>
              </a:rPr>
              <a:t>Hugo </a:t>
            </a:r>
            <a:r>
              <a:rPr lang="cs-CZ" sz="2800" dirty="0" err="1" smtClean="0">
                <a:solidFill>
                  <a:schemeClr val="accent1"/>
                </a:solidFill>
              </a:rPr>
              <a:t>Grotius</a:t>
            </a:r>
            <a:r>
              <a:rPr lang="cs-CZ" sz="2800" dirty="0" smtClean="0">
                <a:solidFill>
                  <a:schemeClr val="accent1"/>
                </a:solidFill>
              </a:rPr>
              <a:t>(1583-1645)</a:t>
            </a:r>
            <a:endParaRPr lang="cs-CZ" sz="2800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 smtClean="0"/>
              <a:t>francouzský právník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Šest knih o státu</a:t>
            </a:r>
          </a:p>
          <a:p>
            <a:endParaRPr lang="cs-CZ" sz="2400" dirty="0"/>
          </a:p>
          <a:p>
            <a:r>
              <a:rPr lang="cs-CZ" sz="2400" dirty="0"/>
              <a:t>p</a:t>
            </a:r>
            <a:r>
              <a:rPr lang="cs-CZ" sz="2400" dirty="0" smtClean="0"/>
              <a:t>okládá zásady teorie státní </a:t>
            </a:r>
            <a:r>
              <a:rPr lang="cs-CZ" sz="2400" i="1" dirty="0" smtClean="0"/>
              <a:t>suverenity</a:t>
            </a:r>
          </a:p>
          <a:p>
            <a:pPr lvl="2"/>
            <a:r>
              <a:rPr lang="cs-CZ" sz="2400" dirty="0" smtClean="0"/>
              <a:t>neomezená moc</a:t>
            </a:r>
          </a:p>
          <a:p>
            <a:pPr marL="914400" lvl="2" indent="0">
              <a:buNone/>
            </a:pPr>
            <a:endParaRPr lang="cs-CZ" sz="2400" dirty="0" smtClean="0"/>
          </a:p>
          <a:p>
            <a:pPr lvl="2"/>
            <a:r>
              <a:rPr lang="cs-CZ" sz="2400" dirty="0" smtClean="0"/>
              <a:t>nedělitelná moc</a:t>
            </a:r>
          </a:p>
          <a:p>
            <a:pPr marL="914400" lvl="2" indent="0">
              <a:buNone/>
            </a:pPr>
            <a:endParaRPr lang="cs-CZ" sz="2400" dirty="0" smtClean="0"/>
          </a:p>
          <a:p>
            <a:endParaRPr lang="cs-CZ" sz="20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 smtClean="0"/>
              <a:t>holandský teolog</a:t>
            </a:r>
          </a:p>
          <a:p>
            <a:endParaRPr lang="cs-CZ" sz="2400" dirty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Tři knihy o právu válečném 	a mírovém</a:t>
            </a:r>
          </a:p>
          <a:p>
            <a:pPr lvl="4"/>
            <a:r>
              <a:rPr lang="cs-CZ" sz="2400" dirty="0" smtClean="0"/>
              <a:t>základy mezinárodního práva</a:t>
            </a:r>
            <a:endParaRPr lang="cs-CZ" sz="2400" dirty="0"/>
          </a:p>
          <a:p>
            <a:r>
              <a:rPr lang="cs-CZ" sz="2400" i="1" dirty="0" smtClean="0"/>
              <a:t>smluvní koncepce státu!!!</a:t>
            </a:r>
          </a:p>
          <a:p>
            <a:r>
              <a:rPr lang="cs-CZ" sz="2400" dirty="0" smtClean="0"/>
              <a:t>Stát = dobrovolně uzavřená smlouva mezi lidem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8717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 smtClean="0"/>
              <a:t>Smluvní teorie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Thomas Hobbes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John Locke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Jean Jacques Rousseau</a:t>
            </a:r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FKRRKEKX\MC90043504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950" y="2338388"/>
            <a:ext cx="1847850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67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Thomas Hobbes (1588-1679)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400" dirty="0"/>
              <a:t>a</a:t>
            </a:r>
            <a:r>
              <a:rPr lang="cs-CZ" sz="2400" dirty="0" smtClean="0"/>
              <a:t>nglický empirický filozof</a:t>
            </a:r>
          </a:p>
          <a:p>
            <a:r>
              <a:rPr lang="cs-CZ" sz="2400" dirty="0" smtClean="0"/>
              <a:t>Dílo: </a:t>
            </a:r>
            <a:r>
              <a:rPr lang="cs-CZ" sz="2400" i="1" dirty="0" err="1" smtClean="0"/>
              <a:t>Leviathan</a:t>
            </a:r>
            <a:endParaRPr lang="cs-CZ" sz="2400" i="1" dirty="0" smtClean="0"/>
          </a:p>
          <a:p>
            <a:pPr lvl="2"/>
            <a:r>
              <a:rPr lang="cs-CZ" dirty="0" smtClean="0"/>
              <a:t>vznik státu společenskou smlouvou</a:t>
            </a:r>
          </a:p>
          <a:p>
            <a:pPr lvl="2"/>
            <a:r>
              <a:rPr lang="cs-CZ" dirty="0" smtClean="0"/>
              <a:t>lidé se smlouvou podřizují absolutnímu vládci = ztratí suverenitu</a:t>
            </a:r>
          </a:p>
          <a:p>
            <a:r>
              <a:rPr lang="cs-CZ" sz="2400" dirty="0" smtClean="0"/>
              <a:t>znění části společenské smlouvy: “Vzdávám se svého práva vládnout sobě…“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400" dirty="0"/>
              <a:t>p</a:t>
            </a:r>
            <a:r>
              <a:rPr lang="cs-CZ" sz="2400" dirty="0" smtClean="0"/>
              <a:t>řirozený stav: </a:t>
            </a:r>
            <a:r>
              <a:rPr lang="cs-CZ" sz="2400" u="sng" dirty="0" smtClean="0"/>
              <a:t>„</a:t>
            </a:r>
            <a:r>
              <a:rPr lang="cs-CZ" sz="2400" i="1" dirty="0" smtClean="0"/>
              <a:t>Válka všech proti všem“</a:t>
            </a:r>
          </a:p>
          <a:p>
            <a:pPr marL="0" indent="0">
              <a:buNone/>
            </a:pPr>
            <a:endParaRPr lang="cs-CZ" sz="2400" i="1" dirty="0" smtClean="0"/>
          </a:p>
          <a:p>
            <a:r>
              <a:rPr lang="cs-CZ" sz="2400" dirty="0" smtClean="0"/>
              <a:t>absolutní monarchie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vliv na teorie fašismu</a:t>
            </a:r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</p:txBody>
      </p:sp>
      <p:pic>
        <p:nvPicPr>
          <p:cNvPr id="2050" name="Picture 2" descr="C:\Users\monika.brza\AppData\Local\Microsoft\Windows\Temporary Internet Files\Content.IE5\NRF39H62\MC900241057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713" y="4783138"/>
            <a:ext cx="912812" cy="82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79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John Locke (1632-1704)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400" dirty="0"/>
              <a:t>a</a:t>
            </a:r>
            <a:r>
              <a:rPr lang="cs-CZ" sz="2400" dirty="0" smtClean="0"/>
              <a:t>nglický empirický filozof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Dvě pojednání o vládě</a:t>
            </a:r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dirty="0"/>
              <a:t>p</a:t>
            </a:r>
            <a:r>
              <a:rPr lang="cs-CZ" sz="2400" dirty="0" smtClean="0"/>
              <a:t>řirozený stav: </a:t>
            </a:r>
            <a:r>
              <a:rPr lang="cs-CZ" sz="2400" i="1" dirty="0" smtClean="0"/>
              <a:t>„Stav dokonalé svobody a rovnosti“</a:t>
            </a:r>
          </a:p>
          <a:p>
            <a:pPr marL="0" indent="0">
              <a:buNone/>
            </a:pPr>
            <a:endParaRPr lang="cs-CZ" sz="2400" i="1" dirty="0" smtClean="0"/>
          </a:p>
          <a:p>
            <a:r>
              <a:rPr lang="cs-CZ" sz="2400" dirty="0"/>
              <a:t>z</a:t>
            </a:r>
            <a:r>
              <a:rPr lang="cs-CZ" sz="2400" dirty="0" smtClean="0"/>
              <a:t>nění části společenské smlouvy: „Politická společnost je tam a pouze tam…“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konstituční monarchie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svými myšlenkami ovlivnil pozdější názory na zastupitelské demokracie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2501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Jean Jacques Rousseau (1712-1778)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 smtClean="0"/>
              <a:t>francouzský osvícenský filozof</a:t>
            </a:r>
          </a:p>
          <a:p>
            <a:r>
              <a:rPr lang="cs-CZ" sz="2400" dirty="0" smtClean="0"/>
              <a:t>kritizuje absolutismus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O společenské smlouvě</a:t>
            </a:r>
          </a:p>
          <a:p>
            <a:r>
              <a:rPr lang="cs-CZ" sz="2400" dirty="0" smtClean="0"/>
              <a:t>přirozený stav: </a:t>
            </a:r>
            <a:r>
              <a:rPr lang="cs-CZ" sz="2400" i="1" dirty="0" smtClean="0"/>
              <a:t>stav přírodní harmonie</a:t>
            </a:r>
          </a:p>
          <a:p>
            <a:pPr marL="0" indent="0">
              <a:buNone/>
            </a:pPr>
            <a:endParaRPr lang="cs-CZ" sz="2400" i="1" dirty="0" smtClean="0"/>
          </a:p>
          <a:p>
            <a:r>
              <a:rPr lang="cs-CZ" sz="2400" dirty="0"/>
              <a:t>z</a:t>
            </a:r>
            <a:r>
              <a:rPr lang="cs-CZ" sz="2400" dirty="0" smtClean="0"/>
              <a:t>nění části společenské smlouvy: „Každý člen dává svou osobu…“</a:t>
            </a:r>
          </a:p>
          <a:p>
            <a:r>
              <a:rPr lang="cs-CZ" sz="2400" dirty="0" smtClean="0"/>
              <a:t>přímá demokracie</a:t>
            </a:r>
          </a:p>
          <a:p>
            <a:r>
              <a:rPr lang="cs-CZ" sz="2400" dirty="0"/>
              <a:t>j</a:t>
            </a:r>
            <a:r>
              <a:rPr lang="cs-CZ" sz="2400" dirty="0" smtClean="0"/>
              <a:t>eho myšlenky později ovlivňují názory komunismu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O příčinách a původu nerovnosti mezi lidmi</a:t>
            </a:r>
          </a:p>
          <a:p>
            <a:endParaRPr lang="cs-CZ" sz="2000" dirty="0"/>
          </a:p>
        </p:txBody>
      </p:sp>
      <p:pic>
        <p:nvPicPr>
          <p:cNvPr id="3074" name="Picture 2" descr="C:\Users\monika.brza\AppData\Local\Microsoft\Windows\Temporary Internet Files\Content.IE5\ISIL6TDR\MC9000562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775" y="1912938"/>
            <a:ext cx="1357313" cy="182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82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Charles </a:t>
            </a:r>
            <a:r>
              <a:rPr lang="cs-CZ" sz="3600" dirty="0" err="1" smtClean="0"/>
              <a:t>Montesquieu</a:t>
            </a:r>
            <a:r>
              <a:rPr lang="cs-CZ" sz="3600" dirty="0" smtClean="0"/>
              <a:t> (1689-1755)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400" dirty="0" smtClean="0"/>
              <a:t>zástupce francouzského osvícenství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kritik absolutismu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Dílo: </a:t>
            </a:r>
            <a:r>
              <a:rPr lang="cs-CZ" sz="2400" i="1" dirty="0" smtClean="0"/>
              <a:t>Duch zákonů</a:t>
            </a:r>
          </a:p>
          <a:p>
            <a:pPr lvl="2"/>
            <a:r>
              <a:rPr lang="cs-CZ" dirty="0" smtClean="0"/>
              <a:t>myšlenka státu, který je založen na právu</a:t>
            </a:r>
          </a:p>
          <a:p>
            <a:pPr lvl="2"/>
            <a:r>
              <a:rPr lang="cs-CZ" dirty="0" smtClean="0"/>
              <a:t>moc zákonodárná, výkonná, soudní</a:t>
            </a:r>
          </a:p>
          <a:p>
            <a:pPr marL="457200"/>
            <a:r>
              <a:rPr lang="cs-CZ" sz="2400" dirty="0" err="1" smtClean="0"/>
              <a:t>Lockovy</a:t>
            </a:r>
            <a:r>
              <a:rPr lang="cs-CZ" sz="2400" dirty="0" smtClean="0"/>
              <a:t> a </a:t>
            </a:r>
            <a:r>
              <a:rPr lang="cs-CZ" sz="2400" dirty="0" err="1" smtClean="0"/>
              <a:t>Montesquieho</a:t>
            </a:r>
            <a:r>
              <a:rPr lang="cs-CZ" sz="2400" dirty="0" smtClean="0"/>
              <a:t> představy o dělbě moci mají vliv na </a:t>
            </a:r>
            <a:r>
              <a:rPr lang="cs-CZ" sz="2400" i="1" dirty="0" smtClean="0"/>
              <a:t>Thomase </a:t>
            </a:r>
            <a:r>
              <a:rPr lang="cs-CZ" sz="2400" i="1" dirty="0" err="1" smtClean="0"/>
              <a:t>Hamiltona</a:t>
            </a:r>
            <a:r>
              <a:rPr lang="cs-CZ" sz="2400" dirty="0" smtClean="0"/>
              <a:t> a </a:t>
            </a:r>
            <a:r>
              <a:rPr lang="cs-CZ" sz="2400" i="1" dirty="0" smtClean="0"/>
              <a:t>Jamese </a:t>
            </a:r>
            <a:r>
              <a:rPr lang="cs-CZ" sz="2400" i="1" dirty="0" err="1" smtClean="0"/>
              <a:t>Madisona</a:t>
            </a:r>
            <a:r>
              <a:rPr lang="cs-CZ" sz="2400" dirty="0"/>
              <a:t> </a:t>
            </a:r>
            <a:r>
              <a:rPr lang="cs-CZ" sz="2400" dirty="0" smtClean="0"/>
              <a:t>- tvůrci americké ústavy z r.1787</a:t>
            </a:r>
          </a:p>
          <a:p>
            <a:pPr marL="914400" lvl="2" indent="0">
              <a:buNone/>
            </a:pPr>
            <a:endParaRPr lang="cs-CZ" sz="2000" dirty="0" smtClean="0"/>
          </a:p>
          <a:p>
            <a:pPr marL="114300" indent="0">
              <a:buNone/>
            </a:pPr>
            <a:endParaRPr lang="cs-CZ" sz="2000" dirty="0"/>
          </a:p>
          <a:p>
            <a:pPr marL="11430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0226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solidFill>
                  <a:srgbClr val="C0504D"/>
                </a:solidFill>
              </a:rPr>
              <a:t>Immanuel Kant (1724-1804)</a:t>
            </a:r>
            <a:r>
              <a:rPr lang="cs-CZ" sz="2400" dirty="0">
                <a:solidFill>
                  <a:srgbClr val="C0504D">
                    <a:lumMod val="60000"/>
                    <a:lumOff val="40000"/>
                  </a:srgbClr>
                </a:solidFill>
              </a:rPr>
              <a:t> 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Georg </a:t>
            </a:r>
            <a:r>
              <a:rPr lang="cs-CZ" sz="2400" dirty="0" err="1">
                <a:solidFill>
                  <a:schemeClr val="accent5">
                    <a:lumMod val="75000"/>
                  </a:schemeClr>
                </a:solidFill>
              </a:rPr>
              <a:t>W.F.Hegel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 (1770-1831</a:t>
            </a:r>
            <a:r>
              <a:rPr lang="cs-CZ" sz="2800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400" dirty="0" smtClean="0"/>
              <a:t>Díla: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Metafyzika mravů</a:t>
            </a:r>
          </a:p>
          <a:p>
            <a:pPr marL="0" indent="0">
              <a:buNone/>
            </a:pPr>
            <a:r>
              <a:rPr lang="cs-CZ" sz="2400" dirty="0" smtClean="0"/>
              <a:t>Pojednání k věčnému míru</a:t>
            </a:r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dirty="0"/>
              <a:t>v</a:t>
            </a:r>
            <a:r>
              <a:rPr lang="cs-CZ" sz="2400" dirty="0" smtClean="0"/>
              <a:t> dílech se zmiňuje o  mezinárodním a státním právu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zabývá se otázkou společenství všech národů</a:t>
            </a:r>
          </a:p>
          <a:p>
            <a:r>
              <a:rPr lang="cs-CZ" sz="2400" dirty="0" smtClean="0"/>
              <a:t>zástupce německého osvícenství</a:t>
            </a:r>
          </a:p>
          <a:p>
            <a:endParaRPr lang="cs-CZ" sz="2000" dirty="0" smtClean="0"/>
          </a:p>
          <a:p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cs-CZ" sz="2600" dirty="0" smtClean="0"/>
              <a:t>Dílo: </a:t>
            </a:r>
            <a:r>
              <a:rPr lang="cs-CZ" sz="2600" i="1" dirty="0" smtClean="0"/>
              <a:t>Filozofie práva</a:t>
            </a:r>
          </a:p>
          <a:p>
            <a:pPr marL="0" indent="0">
              <a:buNone/>
            </a:pPr>
            <a:endParaRPr lang="cs-CZ" sz="2600" b="1" dirty="0" smtClean="0"/>
          </a:p>
          <a:p>
            <a:r>
              <a:rPr lang="cs-CZ" sz="2600" i="1" dirty="0" err="1" smtClean="0"/>
              <a:t>Organicismus</a:t>
            </a:r>
            <a:endParaRPr lang="cs-CZ" sz="2600" i="1" dirty="0"/>
          </a:p>
          <a:p>
            <a:pPr lvl="2"/>
            <a:r>
              <a:rPr lang="cs-CZ" sz="2600" dirty="0" smtClean="0"/>
              <a:t>srovnání státu s organismem</a:t>
            </a:r>
          </a:p>
          <a:p>
            <a:pPr lvl="2"/>
            <a:r>
              <a:rPr lang="cs-CZ" sz="2600" dirty="0" smtClean="0"/>
              <a:t>„svobodu“ člověk získá, pokud se podřídí (ztotožní se) státní ideji</a:t>
            </a:r>
          </a:p>
          <a:p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41491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415</Words>
  <Application>Microsoft Office PowerPoint</Application>
  <PresentationFormat>Předvádění na obrazovce (4:3)</PresentationFormat>
  <Paragraphs>139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Niccoló Machiavelli (1469-1527)</vt:lpstr>
      <vt:lpstr>Jean Bodin (1530-1569)  Hugo Grotius(1583-1645)</vt:lpstr>
      <vt:lpstr>Smluvní teorie</vt:lpstr>
      <vt:lpstr>Thomas Hobbes (1588-1679)</vt:lpstr>
      <vt:lpstr>John Locke (1632-1704)</vt:lpstr>
      <vt:lpstr>Jean Jacques Rousseau (1712-1778)</vt:lpstr>
      <vt:lpstr>Charles Montesquieu (1689-1755)</vt:lpstr>
      <vt:lpstr>Immanuel Kant (1724-1804) Georg W.F.Hegel (1770-1831)</vt:lpstr>
      <vt:lpstr>Karl Marx (1818-1883) John Stuart Mill (1806-1873)</vt:lpstr>
      <vt:lpstr>Další představitelé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1</dc:title>
  <dc:creator>Administrator</dc:creator>
  <cp:lastModifiedBy>Administrator</cp:lastModifiedBy>
  <cp:revision>62</cp:revision>
  <dcterms:created xsi:type="dcterms:W3CDTF">2012-12-21T12:34:25Z</dcterms:created>
  <dcterms:modified xsi:type="dcterms:W3CDTF">2013-05-14T10:32:42Z</dcterms:modified>
</cp:coreProperties>
</file>