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59" r:id="rId6"/>
    <p:sldId id="261" r:id="rId7"/>
    <p:sldId id="267" r:id="rId8"/>
    <p:sldId id="266" r:id="rId9"/>
    <p:sldId id="263" r:id="rId10"/>
    <p:sldId id="264" r:id="rId11"/>
    <p:sldId id="268" r:id="rId12"/>
    <p:sldId id="265" r:id="rId13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DAC0A2-7006-405F-A8CB-C9D0E6B9510D}" type="datetimeFigureOut">
              <a:rPr lang="cs-CZ" smtClean="0"/>
              <a:t>14.5.2013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FBBADD-6B0E-4A3D-99A1-B38AD38D10A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207492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DAC0A2-7006-405F-A8CB-C9D0E6B9510D}" type="datetimeFigureOut">
              <a:rPr lang="cs-CZ" smtClean="0"/>
              <a:t>14.5.2013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FBBADD-6B0E-4A3D-99A1-B38AD38D10A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541406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DAC0A2-7006-405F-A8CB-C9D0E6B9510D}" type="datetimeFigureOut">
              <a:rPr lang="cs-CZ" smtClean="0"/>
              <a:t>14.5.2013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FBBADD-6B0E-4A3D-99A1-B38AD38D10A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906652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DAC0A2-7006-405F-A8CB-C9D0E6B9510D}" type="datetimeFigureOut">
              <a:rPr lang="cs-CZ" smtClean="0"/>
              <a:t>14.5.2013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FBBADD-6B0E-4A3D-99A1-B38AD38D10A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626786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DAC0A2-7006-405F-A8CB-C9D0E6B9510D}" type="datetimeFigureOut">
              <a:rPr lang="cs-CZ" smtClean="0"/>
              <a:t>14.5.2013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FBBADD-6B0E-4A3D-99A1-B38AD38D10A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110134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DAC0A2-7006-405F-A8CB-C9D0E6B9510D}" type="datetimeFigureOut">
              <a:rPr lang="cs-CZ" smtClean="0"/>
              <a:t>14.5.2013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FBBADD-6B0E-4A3D-99A1-B38AD38D10A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138523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DAC0A2-7006-405F-A8CB-C9D0E6B9510D}" type="datetimeFigureOut">
              <a:rPr lang="cs-CZ" smtClean="0"/>
              <a:t>14.5.2013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FBBADD-6B0E-4A3D-99A1-B38AD38D10A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576411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DAC0A2-7006-405F-A8CB-C9D0E6B9510D}" type="datetimeFigureOut">
              <a:rPr lang="cs-CZ" smtClean="0"/>
              <a:t>14.5.2013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FBBADD-6B0E-4A3D-99A1-B38AD38D10A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340924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DAC0A2-7006-405F-A8CB-C9D0E6B9510D}" type="datetimeFigureOut">
              <a:rPr lang="cs-CZ" smtClean="0"/>
              <a:t>14.5.2013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FBBADD-6B0E-4A3D-99A1-B38AD38D10A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354168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DAC0A2-7006-405F-A8CB-C9D0E6B9510D}" type="datetimeFigureOut">
              <a:rPr lang="cs-CZ" smtClean="0"/>
              <a:t>14.5.2013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FBBADD-6B0E-4A3D-99A1-B38AD38D10A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858678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DAC0A2-7006-405F-A8CB-C9D0E6B9510D}" type="datetimeFigureOut">
              <a:rPr lang="cs-CZ" smtClean="0"/>
              <a:t>14.5.2013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FBBADD-6B0E-4A3D-99A1-B38AD38D10A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774333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DAC0A2-7006-405F-A8CB-C9D0E6B9510D}" type="datetimeFigureOut">
              <a:rPr lang="cs-CZ" smtClean="0"/>
              <a:t>14.5.2013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FBBADD-6B0E-4A3D-99A1-B38AD38D10A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570835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3.w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blipFill>
            <a:blip r:embed="rId2"/>
            <a:tile tx="0" ty="0" sx="100000" sy="100000" flip="none" algn="tl"/>
          </a:blipFill>
        </p:spPr>
        <p:txBody>
          <a:bodyPr/>
          <a:lstStyle/>
          <a:p>
            <a:r>
              <a:rPr lang="cs-CZ" sz="1600" dirty="0" smtClean="0">
                <a:solidFill>
                  <a:schemeClr val="tx1"/>
                </a:solidFill>
                <a:latin typeface="+mj-lt"/>
              </a:rPr>
              <a:t>							</a:t>
            </a:r>
          </a:p>
          <a:p>
            <a:endParaRPr lang="cs-CZ" sz="1600" dirty="0">
              <a:solidFill>
                <a:schemeClr val="tx1"/>
              </a:solidFill>
              <a:latin typeface="+mj-lt"/>
            </a:endParaRPr>
          </a:p>
          <a:p>
            <a:r>
              <a:rPr lang="cs-CZ" sz="1600" dirty="0" smtClean="0">
                <a:solidFill>
                  <a:schemeClr val="tx1"/>
                </a:solidFill>
                <a:latin typeface="+mj-lt"/>
              </a:rPr>
              <a:t>							</a:t>
            </a:r>
            <a:endParaRPr lang="cs-CZ" dirty="0">
              <a:solidFill>
                <a:schemeClr val="tx1"/>
              </a:solidFill>
              <a:latin typeface="Arial Rounded MT Bold" pitchFamily="34" charset="0"/>
            </a:endParaRPr>
          </a:p>
          <a:p>
            <a:endParaRPr lang="cs-CZ" dirty="0" smtClean="0">
              <a:solidFill>
                <a:schemeClr val="tx1"/>
              </a:solidFill>
              <a:latin typeface="Arial Rounded MT Bold" pitchFamily="34" charset="0"/>
            </a:endParaRPr>
          </a:p>
          <a:p>
            <a:r>
              <a:rPr lang="cs-CZ" dirty="0" smtClean="0">
                <a:solidFill>
                  <a:schemeClr val="tx1"/>
                </a:solidFill>
                <a:latin typeface="Arial Rounded MT Bold" pitchFamily="34" charset="0"/>
              </a:rPr>
              <a:t>Politika,</a:t>
            </a:r>
          </a:p>
          <a:p>
            <a:r>
              <a:rPr lang="cs-CZ" dirty="0" smtClean="0">
                <a:solidFill>
                  <a:schemeClr val="tx1"/>
                </a:solidFill>
                <a:latin typeface="Arial Rounded MT Bold" pitchFamily="34" charset="0"/>
              </a:rPr>
              <a:t>politické strany, politický pluralismus</a:t>
            </a:r>
            <a:endParaRPr lang="cs-CZ" dirty="0">
              <a:solidFill>
                <a:schemeClr val="tx1"/>
              </a:solidFill>
              <a:latin typeface="Arial Rounded MT Bold" pitchFamily="34" charset="0"/>
            </a:endParaRPr>
          </a:p>
        </p:txBody>
      </p:sp>
      <p:sp>
        <p:nvSpPr>
          <p:cNvPr id="4" name="Mrak 3"/>
          <p:cNvSpPr/>
          <p:nvPr/>
        </p:nvSpPr>
        <p:spPr>
          <a:xfrm>
            <a:off x="6732240" y="1484784"/>
            <a:ext cx="914400" cy="914400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" name="Mrak 4"/>
          <p:cNvSpPr/>
          <p:nvPr/>
        </p:nvSpPr>
        <p:spPr>
          <a:xfrm>
            <a:off x="2699792" y="3861048"/>
            <a:ext cx="914400" cy="914400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372200" y="44624"/>
            <a:ext cx="2736304" cy="792088"/>
          </a:xfrm>
          <a:blipFill>
            <a:blip r:embed="rId2"/>
            <a:tile tx="0" ty="0" sx="100000" sy="100000" flip="none" algn="tl"/>
          </a:blipFill>
        </p:spPr>
        <p:txBody>
          <a:bodyPr>
            <a:normAutofit/>
          </a:bodyPr>
          <a:lstStyle/>
          <a:p>
            <a:r>
              <a:rPr lang="cs-CZ" sz="1400" dirty="0"/>
              <a:t>vy_32_INOVACE_29-07</a:t>
            </a:r>
            <a:br>
              <a:rPr lang="cs-CZ" sz="1400" dirty="0"/>
            </a:br>
            <a:endParaRPr lang="cs-CZ" sz="1400" dirty="0"/>
          </a:p>
        </p:txBody>
      </p:sp>
    </p:spTree>
    <p:extLst>
      <p:ext uri="{BB962C8B-B14F-4D97-AF65-F5344CB8AC3E}">
        <p14:creationId xmlns:p14="http://schemas.microsoft.com/office/powerpoint/2010/main" val="30407840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417638"/>
          </a:xfrm>
          <a:blipFill>
            <a:blip r:embed="rId2"/>
            <a:tile tx="0" ty="0" sx="100000" sy="100000" flip="none" algn="tl"/>
          </a:blip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>
            <a:normAutofit/>
          </a:bodyPr>
          <a:lstStyle/>
          <a:p>
            <a:r>
              <a:rPr lang="cs-CZ" sz="3600" dirty="0" smtClean="0"/>
              <a:t>Další pojmy</a:t>
            </a:r>
            <a:endParaRPr lang="cs-CZ" sz="36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0" y="1412776"/>
            <a:ext cx="9144000" cy="5445224"/>
          </a:xfrm>
          <a:blipFill>
            <a:blip r:embed="rId2"/>
            <a:tile tx="0" ty="0" sx="100000" sy="100000" flip="none" algn="tl"/>
          </a:blipFill>
        </p:spPr>
        <p:txBody>
          <a:bodyPr>
            <a:normAutofit/>
          </a:bodyPr>
          <a:lstStyle/>
          <a:p>
            <a:r>
              <a:rPr lang="cs-CZ" sz="2400" b="1" dirty="0"/>
              <a:t>c</a:t>
            </a:r>
            <a:r>
              <a:rPr lang="cs-CZ" sz="2400" b="1" dirty="0" smtClean="0"/>
              <a:t>entristická strana</a:t>
            </a:r>
          </a:p>
          <a:p>
            <a:pPr lvl="1"/>
            <a:r>
              <a:rPr lang="cs-CZ" sz="2000" dirty="0" smtClean="0"/>
              <a:t> </a:t>
            </a:r>
            <a:r>
              <a:rPr lang="cs-CZ" sz="2400" dirty="0" smtClean="0"/>
              <a:t>strana středu („strana mezi pravicí a levicí“)</a:t>
            </a:r>
          </a:p>
          <a:p>
            <a:pPr lvl="1"/>
            <a:r>
              <a:rPr lang="cs-CZ" sz="2400" dirty="0"/>
              <a:t>m</a:t>
            </a:r>
            <a:r>
              <a:rPr lang="cs-CZ" sz="2400" dirty="0" smtClean="0"/>
              <a:t>á možnost uzavírat koalici s pravicí i levicí</a:t>
            </a:r>
          </a:p>
          <a:p>
            <a:pPr marL="0" indent="0">
              <a:buNone/>
            </a:pPr>
            <a:endParaRPr lang="cs-CZ" sz="2400" dirty="0" smtClean="0"/>
          </a:p>
          <a:p>
            <a:r>
              <a:rPr lang="cs-CZ" sz="2400" b="1" dirty="0"/>
              <a:t>e</a:t>
            </a:r>
            <a:r>
              <a:rPr lang="cs-CZ" sz="2400" b="1" dirty="0" smtClean="0"/>
              <a:t>xtrémistická (antisystémová) strana</a:t>
            </a:r>
          </a:p>
          <a:p>
            <a:pPr lvl="1"/>
            <a:r>
              <a:rPr lang="cs-CZ" sz="2400" dirty="0"/>
              <a:t>n</a:t>
            </a:r>
            <a:r>
              <a:rPr lang="cs-CZ" sz="2400" dirty="0" smtClean="0"/>
              <a:t>ení neobvyklé, že jedná v rozporu s Ústavou</a:t>
            </a:r>
          </a:p>
          <a:p>
            <a:pPr lvl="1"/>
            <a:r>
              <a:rPr lang="cs-CZ" sz="2400" dirty="0" smtClean="0"/>
              <a:t>fašistické, komunistické</a:t>
            </a:r>
          </a:p>
          <a:p>
            <a:pPr marL="0" indent="0">
              <a:buNone/>
            </a:pPr>
            <a:endParaRPr lang="cs-CZ" sz="2400" dirty="0" smtClean="0"/>
          </a:p>
          <a:p>
            <a:r>
              <a:rPr lang="cs-CZ" sz="2400" b="1" dirty="0"/>
              <a:t>k</a:t>
            </a:r>
            <a:r>
              <a:rPr lang="cs-CZ" sz="2400" b="1" dirty="0" smtClean="0"/>
              <a:t>oalice politických stran </a:t>
            </a:r>
            <a:r>
              <a:rPr lang="cs-CZ" sz="2400" dirty="0" smtClean="0"/>
              <a:t>– spojení více politických stran s cílem uspět ve volbách</a:t>
            </a:r>
          </a:p>
        </p:txBody>
      </p:sp>
      <p:pic>
        <p:nvPicPr>
          <p:cNvPr id="7170" name="Picture 2" descr="C:\Users\monika.brza\AppData\Local\Microsoft\Windows\Temporary Internet Files\Content.IE5\NRF39H62\MC900433883[1]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16725" y="2036763"/>
            <a:ext cx="1828800" cy="1828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4488492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417638"/>
          </a:xfrm>
          <a:blipFill>
            <a:blip r:embed="rId2"/>
            <a:tile tx="0" ty="0" sx="100000" sy="100000" flip="none" algn="tl"/>
          </a:blip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>
            <a:normAutofit/>
          </a:bodyPr>
          <a:lstStyle/>
          <a:p>
            <a:r>
              <a:rPr lang="cs-CZ" sz="3600" dirty="0" smtClean="0"/>
              <a:t>SYSTÉM POLITICKÝCH STRAN</a:t>
            </a:r>
            <a:endParaRPr lang="cs-CZ" sz="36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0" y="1412776"/>
            <a:ext cx="9144000" cy="5445224"/>
          </a:xfrm>
          <a:blipFill>
            <a:blip r:embed="rId2"/>
            <a:tile tx="0" ty="0" sx="100000" sy="100000" flip="none" algn="tl"/>
          </a:blipFill>
        </p:spPr>
        <p:txBody>
          <a:bodyPr>
            <a:normAutofit/>
          </a:bodyPr>
          <a:lstStyle/>
          <a:p>
            <a:r>
              <a:rPr lang="cs-CZ" sz="2400" b="1" i="1" dirty="0" smtClean="0"/>
              <a:t>systém politických stran</a:t>
            </a:r>
          </a:p>
          <a:p>
            <a:pPr lvl="2"/>
            <a:r>
              <a:rPr lang="cs-CZ" i="1" dirty="0"/>
              <a:t>s</a:t>
            </a:r>
            <a:r>
              <a:rPr lang="cs-CZ" i="1" dirty="0" smtClean="0"/>
              <a:t>ystém jedné strany</a:t>
            </a:r>
          </a:p>
          <a:p>
            <a:pPr lvl="3"/>
            <a:r>
              <a:rPr lang="cs-CZ" sz="2400" dirty="0"/>
              <a:t>j</a:t>
            </a:r>
            <a:r>
              <a:rPr lang="cs-CZ" sz="2400" dirty="0" smtClean="0"/>
              <a:t>edna strana má dominantní postavení („monopol“) v politické činnosti</a:t>
            </a:r>
          </a:p>
          <a:p>
            <a:pPr lvl="3"/>
            <a:r>
              <a:rPr lang="cs-CZ" sz="2400" dirty="0"/>
              <a:t>p</a:t>
            </a:r>
            <a:r>
              <a:rPr lang="cs-CZ" sz="2400" dirty="0" smtClean="0"/>
              <a:t>ř. komunistické státy (v ČSSR – Ústava z r.1960)</a:t>
            </a:r>
          </a:p>
          <a:p>
            <a:pPr marL="1371600" lvl="3" indent="0">
              <a:buNone/>
            </a:pPr>
            <a:endParaRPr lang="cs-CZ" sz="2400" dirty="0" smtClean="0"/>
          </a:p>
          <a:p>
            <a:pPr lvl="2"/>
            <a:r>
              <a:rPr lang="cs-CZ" i="1" dirty="0"/>
              <a:t>s</a:t>
            </a:r>
            <a:r>
              <a:rPr lang="cs-CZ" i="1" dirty="0" smtClean="0"/>
              <a:t>ystém dvou stran</a:t>
            </a:r>
          </a:p>
          <a:p>
            <a:pPr lvl="3"/>
            <a:r>
              <a:rPr lang="cs-CZ" sz="2400" dirty="0"/>
              <a:t>s</a:t>
            </a:r>
            <a:r>
              <a:rPr lang="cs-CZ" sz="2400" dirty="0" smtClean="0"/>
              <a:t>třídání dvou stran ve vládě (př. USA</a:t>
            </a:r>
            <a:r>
              <a:rPr lang="cs-CZ" dirty="0" smtClean="0"/>
              <a:t>)</a:t>
            </a:r>
          </a:p>
          <a:p>
            <a:pPr marL="1371600" lvl="3" indent="0">
              <a:buNone/>
            </a:pPr>
            <a:endParaRPr lang="cs-CZ" dirty="0" smtClean="0"/>
          </a:p>
          <a:p>
            <a:pPr lvl="2"/>
            <a:r>
              <a:rPr lang="cs-CZ" i="1" dirty="0"/>
              <a:t>s</a:t>
            </a:r>
            <a:r>
              <a:rPr lang="cs-CZ" i="1" dirty="0" smtClean="0"/>
              <a:t>ystém více stran</a:t>
            </a:r>
            <a:r>
              <a:rPr lang="cs-CZ" dirty="0" smtClean="0"/>
              <a:t> –  o moc ve státě se uchází více stran</a:t>
            </a:r>
            <a:endParaRPr lang="cs-CZ" i="1" dirty="0" smtClean="0"/>
          </a:p>
          <a:p>
            <a:pPr marL="914400" lvl="2" indent="0">
              <a:buNone/>
            </a:pPr>
            <a:endParaRPr lang="cs-CZ" sz="2000" dirty="0" smtClean="0"/>
          </a:p>
        </p:txBody>
      </p:sp>
    </p:spTree>
    <p:extLst>
      <p:ext uri="{BB962C8B-B14F-4D97-AF65-F5344CB8AC3E}">
        <p14:creationId xmlns:p14="http://schemas.microsoft.com/office/powerpoint/2010/main" val="280194457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45719"/>
          </a:xfrm>
          <a:blipFill>
            <a:blip r:embed="rId2"/>
            <a:tile tx="0" ty="0" sx="100000" sy="100000" flip="none" algn="tl"/>
          </a:blip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>
            <a:normAutofit fontScale="90000"/>
          </a:bodyPr>
          <a:lstStyle/>
          <a:p>
            <a:endParaRPr lang="cs-CZ" sz="28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  <a:blipFill>
            <a:blip r:embed="rId2"/>
            <a:tile tx="0" ty="0" sx="100000" sy="100000" flip="none" algn="tl"/>
          </a:blipFill>
        </p:spPr>
        <p:txBody>
          <a:bodyPr>
            <a:normAutofit/>
          </a:bodyPr>
          <a:lstStyle/>
          <a:p>
            <a:pPr marL="0" indent="0">
              <a:buNone/>
            </a:pPr>
            <a:endParaRPr lang="cs-CZ" sz="2400" dirty="0" smtClean="0"/>
          </a:p>
          <a:p>
            <a:pPr marL="0" indent="0">
              <a:buNone/>
            </a:pPr>
            <a:endParaRPr lang="cs-CZ" sz="2400" dirty="0"/>
          </a:p>
          <a:p>
            <a:pPr marL="0" indent="0">
              <a:buNone/>
            </a:pPr>
            <a:endParaRPr lang="cs-CZ" sz="2400" dirty="0" smtClean="0"/>
          </a:p>
          <a:p>
            <a:pPr marL="0" indent="0">
              <a:buNone/>
            </a:pPr>
            <a:r>
              <a:rPr lang="cs-CZ" sz="2400" dirty="0" smtClean="0"/>
              <a:t>				</a:t>
            </a:r>
            <a:endParaRPr lang="cs-CZ" sz="2400" dirty="0"/>
          </a:p>
          <a:p>
            <a:pPr marL="0" indent="0">
              <a:buNone/>
            </a:pPr>
            <a:r>
              <a:rPr lang="cs-CZ" sz="2400" dirty="0" smtClean="0"/>
              <a:t>				</a:t>
            </a:r>
          </a:p>
          <a:p>
            <a:pPr marL="0" indent="0">
              <a:buNone/>
            </a:pPr>
            <a:endParaRPr lang="cs-CZ" sz="2400" dirty="0" smtClean="0"/>
          </a:p>
          <a:p>
            <a:pPr marL="0" indent="0" algn="ctr">
              <a:buNone/>
            </a:pPr>
            <a:r>
              <a:rPr lang="cs-CZ" sz="4400" b="1" dirty="0" smtClean="0"/>
              <a:t>Děkuji za pozornost</a:t>
            </a:r>
          </a:p>
          <a:p>
            <a:pPr marL="0" indent="0" algn="ctr">
              <a:buNone/>
            </a:pPr>
            <a:r>
              <a:rPr lang="cs-CZ" b="1" dirty="0" smtClean="0"/>
              <a:t>Mgr. Monika </a:t>
            </a:r>
            <a:r>
              <a:rPr lang="cs-CZ" b="1" dirty="0" err="1" smtClean="0"/>
              <a:t>Brzá</a:t>
            </a:r>
            <a:endParaRPr lang="cs-CZ" b="1" dirty="0"/>
          </a:p>
          <a:p>
            <a:pPr marL="0" indent="0" algn="ctr">
              <a:buNone/>
            </a:pPr>
            <a:r>
              <a:rPr lang="cs-CZ" b="1" dirty="0" smtClean="0"/>
              <a:t>Zdroj obrazového materiálu:</a:t>
            </a:r>
          </a:p>
          <a:p>
            <a:pPr marL="0" indent="0">
              <a:buNone/>
            </a:pPr>
            <a:endParaRPr lang="cs-CZ" b="1" dirty="0"/>
          </a:p>
          <a:p>
            <a:pPr marL="0" indent="0" algn="ctr">
              <a:buNone/>
            </a:pPr>
            <a:r>
              <a:rPr lang="cs-CZ" b="1" dirty="0" smtClean="0"/>
              <a:t>KLIPARTY MS OFFICE</a:t>
            </a:r>
          </a:p>
        </p:txBody>
      </p:sp>
      <p:sp>
        <p:nvSpPr>
          <p:cNvPr id="4" name="Veselý obličej 3"/>
          <p:cNvSpPr/>
          <p:nvPr/>
        </p:nvSpPr>
        <p:spPr>
          <a:xfrm>
            <a:off x="3707904" y="1124744"/>
            <a:ext cx="1368152" cy="1152128"/>
          </a:xfrm>
          <a:prstGeom prst="smileyFace">
            <a:avLst/>
          </a:prstGeom>
          <a:effectLst>
            <a:glow rad="228600">
              <a:schemeClr val="accent2">
                <a:satMod val="175000"/>
                <a:alpha val="40000"/>
              </a:schemeClr>
            </a:glow>
          </a:effectLst>
          <a:scene3d>
            <a:camera prst="isometricRightUp"/>
            <a:lightRig rig="threePt" dir="t"/>
          </a:scene3d>
          <a:sp3d>
            <a:bevelT prst="convex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3313438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417638"/>
          </a:xfrm>
          <a:blipFill>
            <a:blip r:embed="rId2"/>
            <a:tile tx="0" ty="0" sx="100000" sy="100000" flip="none" algn="tl"/>
          </a:blip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>
            <a:normAutofit/>
          </a:bodyPr>
          <a:lstStyle/>
          <a:p>
            <a:r>
              <a:rPr lang="cs-CZ" sz="3600" dirty="0" smtClean="0"/>
              <a:t>Politika, politický program</a:t>
            </a:r>
            <a:endParaRPr lang="cs-CZ" sz="36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0" y="1412776"/>
            <a:ext cx="9144000" cy="5445224"/>
          </a:xfrm>
          <a:blipFill>
            <a:blip r:embed="rId2"/>
            <a:tile tx="0" ty="0" sx="100000" sy="100000" flip="none" algn="tl"/>
          </a:blipFill>
        </p:spPr>
        <p:txBody>
          <a:bodyPr>
            <a:normAutofit/>
          </a:bodyPr>
          <a:lstStyle/>
          <a:p>
            <a:r>
              <a:rPr lang="cs-CZ" sz="2400" b="1" i="1" dirty="0" smtClean="0"/>
              <a:t>Politik</a:t>
            </a:r>
            <a:r>
              <a:rPr lang="cs-CZ" sz="2400" dirty="0" smtClean="0"/>
              <a:t>a</a:t>
            </a:r>
          </a:p>
          <a:p>
            <a:pPr lvl="2"/>
            <a:r>
              <a:rPr lang="cs-CZ" dirty="0" smtClean="0"/>
              <a:t> oblast veřejné činnosti</a:t>
            </a:r>
          </a:p>
          <a:p>
            <a:pPr lvl="2"/>
            <a:r>
              <a:rPr lang="cs-CZ" dirty="0" smtClean="0"/>
              <a:t>umění řídit stát, vztahy mezi státy</a:t>
            </a:r>
          </a:p>
          <a:p>
            <a:pPr lvl="2"/>
            <a:r>
              <a:rPr lang="cs-CZ" dirty="0"/>
              <a:t>ú</a:t>
            </a:r>
            <a:r>
              <a:rPr lang="cs-CZ" dirty="0" smtClean="0"/>
              <a:t>čast politických subjektů (jedinců, skupin, stran) na záležitostech státu</a:t>
            </a:r>
          </a:p>
          <a:p>
            <a:pPr lvl="2"/>
            <a:endParaRPr lang="cs-CZ" dirty="0" smtClean="0"/>
          </a:p>
          <a:p>
            <a:r>
              <a:rPr lang="cs-CZ" sz="2400" b="1" i="1" dirty="0" smtClean="0"/>
              <a:t>Politický program</a:t>
            </a:r>
          </a:p>
          <a:p>
            <a:pPr lvl="2"/>
            <a:r>
              <a:rPr lang="cs-CZ" dirty="0" smtClean="0"/>
              <a:t>forma politických představ, které vycházejí z teoretického základu a odrážejí momentální stav ve společnosti</a:t>
            </a:r>
          </a:p>
          <a:p>
            <a:pPr lvl="2"/>
            <a:r>
              <a:rPr lang="cs-CZ" dirty="0" smtClean="0"/>
              <a:t>zacílen na konkrétní problémy, které je nutné realizovat v praxi</a:t>
            </a:r>
          </a:p>
          <a:p>
            <a:pPr lvl="2"/>
            <a:r>
              <a:rPr lang="cs-CZ" dirty="0" smtClean="0"/>
              <a:t>dělení: </a:t>
            </a:r>
            <a:r>
              <a:rPr lang="cs-CZ" u="sng" dirty="0" smtClean="0"/>
              <a:t>zásadní, dílčí</a:t>
            </a:r>
          </a:p>
          <a:p>
            <a:pPr lvl="2"/>
            <a:endParaRPr lang="cs-CZ" sz="2000" dirty="0"/>
          </a:p>
        </p:txBody>
      </p:sp>
    </p:spTree>
    <p:extLst>
      <p:ext uri="{BB962C8B-B14F-4D97-AF65-F5344CB8AC3E}">
        <p14:creationId xmlns:p14="http://schemas.microsoft.com/office/powerpoint/2010/main" val="282646876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417638"/>
          </a:xfrm>
          <a:blipFill>
            <a:blip r:embed="rId2"/>
            <a:tile tx="0" ty="0" sx="100000" sy="100000" flip="none" algn="tl"/>
          </a:blip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>
            <a:normAutofit/>
          </a:bodyPr>
          <a:lstStyle/>
          <a:p>
            <a:r>
              <a:rPr lang="cs-CZ" sz="3600" dirty="0" smtClean="0"/>
              <a:t>Politika jako program</a:t>
            </a:r>
            <a:endParaRPr lang="cs-CZ" sz="36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blipFill>
            <a:blip r:embed="rId2"/>
            <a:tile tx="0" ty="0" sx="100000" sy="100000" flip="none" algn="tl"/>
          </a:blip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>
            <a:normAutofit/>
          </a:bodyPr>
          <a:lstStyle/>
          <a:p>
            <a:r>
              <a:rPr lang="cs-CZ" sz="2400" i="1" dirty="0" smtClean="0"/>
              <a:t>Pragmatický politický program</a:t>
            </a:r>
          </a:p>
          <a:p>
            <a:pPr marL="0" indent="0">
              <a:buNone/>
            </a:pPr>
            <a:endParaRPr lang="cs-CZ" sz="2000" dirty="0"/>
          </a:p>
          <a:p>
            <a:endParaRPr lang="cs-CZ" sz="2000" dirty="0" smtClean="0"/>
          </a:p>
          <a:p>
            <a:endParaRPr lang="cs-CZ" sz="2000" dirty="0"/>
          </a:p>
          <a:p>
            <a:endParaRPr lang="cs-CZ" sz="2000" dirty="0" smtClean="0"/>
          </a:p>
          <a:p>
            <a:r>
              <a:rPr lang="cs-CZ" sz="2400" i="1" dirty="0" err="1" smtClean="0"/>
              <a:t>Antipolitické</a:t>
            </a:r>
            <a:r>
              <a:rPr lang="cs-CZ" sz="2400" i="1" dirty="0" smtClean="0"/>
              <a:t> chápání politiky</a:t>
            </a:r>
          </a:p>
          <a:p>
            <a:pPr lvl="1"/>
            <a:r>
              <a:rPr lang="cs-CZ" i="1" dirty="0" err="1" smtClean="0"/>
              <a:t>Gándí</a:t>
            </a:r>
            <a:r>
              <a:rPr lang="cs-CZ" i="1" dirty="0" smtClean="0"/>
              <a:t>, Mandela</a:t>
            </a:r>
          </a:p>
          <a:p>
            <a:pPr lvl="1"/>
            <a:r>
              <a:rPr lang="cs-CZ" dirty="0" smtClean="0"/>
              <a:t>Masaryk, Havel</a:t>
            </a:r>
          </a:p>
          <a:p>
            <a:pPr lvl="1"/>
            <a:endParaRPr lang="cs-CZ" sz="2000" dirty="0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716016" y="1628800"/>
            <a:ext cx="4038600" cy="4525963"/>
          </a:xfrm>
          <a:blipFill>
            <a:blip r:embed="rId2"/>
            <a:tile tx="0" ty="0" sx="100000" sy="100000" flip="none" algn="tl"/>
          </a:blip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>
            <a:normAutofit/>
          </a:bodyPr>
          <a:lstStyle/>
          <a:p>
            <a:r>
              <a:rPr lang="cs-CZ" sz="2400" i="1" dirty="0" smtClean="0"/>
              <a:t>Negativistické pojetí politiky</a:t>
            </a:r>
          </a:p>
          <a:p>
            <a:pPr lvl="1"/>
            <a:r>
              <a:rPr lang="cs-CZ" dirty="0" smtClean="0"/>
              <a:t>Hitler</a:t>
            </a:r>
          </a:p>
          <a:p>
            <a:endParaRPr lang="cs-CZ" sz="2000" dirty="0"/>
          </a:p>
          <a:p>
            <a:endParaRPr lang="cs-CZ" sz="2000" dirty="0" smtClean="0"/>
          </a:p>
          <a:p>
            <a:endParaRPr lang="cs-CZ" sz="2000" dirty="0"/>
          </a:p>
          <a:p>
            <a:endParaRPr lang="cs-CZ" sz="2000" dirty="0" smtClean="0"/>
          </a:p>
          <a:p>
            <a:r>
              <a:rPr lang="cs-CZ" sz="2400" i="1" dirty="0" smtClean="0"/>
              <a:t>Fundamentalistická politika</a:t>
            </a:r>
          </a:p>
          <a:p>
            <a:pPr lvl="1"/>
            <a:r>
              <a:rPr lang="cs-CZ" dirty="0"/>
              <a:t>p</a:t>
            </a:r>
            <a:r>
              <a:rPr lang="cs-CZ" dirty="0" smtClean="0"/>
              <a:t>ř. třídní boj, revoluce</a:t>
            </a:r>
            <a:endParaRPr lang="cs-CZ" dirty="0"/>
          </a:p>
        </p:txBody>
      </p:sp>
      <p:pic>
        <p:nvPicPr>
          <p:cNvPr id="1026" name="Picture 2" descr="C:\Users\monika.brza\AppData\Local\Microsoft\Windows\Temporary Internet Files\Content.IE5\NRF39H62\MC900349648[1]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6813" y="2513013"/>
            <a:ext cx="457200" cy="1790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Users\monika.brza\AppData\Local\Microsoft\Windows\Temporary Internet Files\Content.IE5\ISIL6TDR\MC900298281[1].wmf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7350" y="2711450"/>
            <a:ext cx="492125" cy="866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3234717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417638"/>
          </a:xfrm>
          <a:blipFill>
            <a:blip r:embed="rId2"/>
            <a:tile tx="0" ty="0" sx="100000" sy="100000" flip="none" algn="tl"/>
          </a:blip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>
            <a:normAutofit/>
          </a:bodyPr>
          <a:lstStyle/>
          <a:p>
            <a:r>
              <a:rPr lang="cs-CZ" sz="3600" dirty="0" smtClean="0"/>
              <a:t>Teorie politického pluralismu</a:t>
            </a:r>
            <a:endParaRPr lang="cs-CZ" sz="36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0" y="1412776"/>
            <a:ext cx="9144000" cy="5445224"/>
          </a:xfrm>
          <a:blipFill>
            <a:blip r:embed="rId2"/>
            <a:tile tx="0" ty="0" sx="100000" sy="100000" flip="none" algn="tl"/>
          </a:blipFill>
        </p:spPr>
        <p:txBody>
          <a:bodyPr>
            <a:normAutofit/>
          </a:bodyPr>
          <a:lstStyle/>
          <a:p>
            <a:r>
              <a:rPr lang="cs-CZ" sz="2400" i="1" dirty="0" smtClean="0"/>
              <a:t>plus</a:t>
            </a:r>
            <a:r>
              <a:rPr lang="cs-CZ" sz="2400" dirty="0" smtClean="0"/>
              <a:t> – z latiny více</a:t>
            </a:r>
          </a:p>
          <a:p>
            <a:r>
              <a:rPr lang="cs-CZ" sz="2400" dirty="0"/>
              <a:t>f</a:t>
            </a:r>
            <a:r>
              <a:rPr lang="cs-CZ" sz="2400" dirty="0" smtClean="0"/>
              <a:t>ilozofické zásady </a:t>
            </a:r>
          </a:p>
          <a:p>
            <a:pPr lvl="2"/>
            <a:r>
              <a:rPr lang="cs-CZ" b="1" i="1" dirty="0" smtClean="0"/>
              <a:t>G. W .Leibniz</a:t>
            </a:r>
            <a:r>
              <a:rPr lang="cs-CZ" b="1" dirty="0" smtClean="0"/>
              <a:t> </a:t>
            </a:r>
            <a:r>
              <a:rPr lang="cs-CZ" dirty="0" smtClean="0"/>
              <a:t>(17.-18.st.)</a:t>
            </a:r>
          </a:p>
          <a:p>
            <a:pPr lvl="4"/>
            <a:r>
              <a:rPr lang="cs-CZ" sz="2400" dirty="0" smtClean="0"/>
              <a:t>německý filozof</a:t>
            </a:r>
          </a:p>
          <a:p>
            <a:r>
              <a:rPr lang="cs-CZ" sz="2400" dirty="0" smtClean="0"/>
              <a:t>19.-20.století</a:t>
            </a:r>
          </a:p>
          <a:p>
            <a:pPr lvl="2"/>
            <a:r>
              <a:rPr lang="cs-CZ" b="1" i="1" dirty="0" smtClean="0"/>
              <a:t>Arthur </a:t>
            </a:r>
            <a:r>
              <a:rPr lang="cs-CZ" b="1" i="1" dirty="0" err="1" smtClean="0"/>
              <a:t>Bentley</a:t>
            </a:r>
            <a:endParaRPr lang="cs-CZ" b="1" i="1" dirty="0" smtClean="0"/>
          </a:p>
          <a:p>
            <a:pPr lvl="4"/>
            <a:r>
              <a:rPr lang="cs-CZ" sz="2400" dirty="0" smtClean="0"/>
              <a:t> dílo: </a:t>
            </a:r>
            <a:r>
              <a:rPr lang="cs-CZ" sz="2400" i="1" dirty="0" smtClean="0"/>
              <a:t>Proces vládnutí</a:t>
            </a:r>
          </a:p>
          <a:p>
            <a:r>
              <a:rPr lang="cs-CZ" sz="2400" b="1" i="1" dirty="0" smtClean="0"/>
              <a:t>Robert </a:t>
            </a:r>
            <a:r>
              <a:rPr lang="cs-CZ" sz="2400" b="1" i="1" dirty="0" err="1" smtClean="0"/>
              <a:t>Dahl</a:t>
            </a:r>
            <a:endParaRPr lang="cs-CZ" sz="2400" b="1" i="1" dirty="0" smtClean="0"/>
          </a:p>
          <a:p>
            <a:pPr lvl="2"/>
            <a:r>
              <a:rPr lang="cs-CZ" dirty="0"/>
              <a:t>a</a:t>
            </a:r>
            <a:r>
              <a:rPr lang="cs-CZ" dirty="0" smtClean="0"/>
              <a:t>merický politolog</a:t>
            </a:r>
            <a:endParaRPr lang="cs-CZ" dirty="0"/>
          </a:p>
          <a:p>
            <a:pPr lvl="2"/>
            <a:r>
              <a:rPr lang="cs-CZ" dirty="0" smtClean="0"/>
              <a:t>dílo: </a:t>
            </a:r>
            <a:r>
              <a:rPr lang="cs-CZ" i="1" dirty="0" smtClean="0"/>
              <a:t>Pluralitní demokracie ve Spojených státech</a:t>
            </a:r>
            <a:r>
              <a:rPr lang="cs-CZ" b="1" dirty="0" smtClean="0"/>
              <a:t> </a:t>
            </a:r>
            <a:r>
              <a:rPr lang="cs-CZ" dirty="0" smtClean="0"/>
              <a:t>(1967)</a:t>
            </a:r>
          </a:p>
          <a:p>
            <a:r>
              <a:rPr lang="cs-CZ" sz="2400" dirty="0"/>
              <a:t>p</a:t>
            </a:r>
            <a:r>
              <a:rPr lang="cs-CZ" sz="2400" dirty="0" smtClean="0"/>
              <a:t>ostmoderní myšlení</a:t>
            </a:r>
            <a:endParaRPr lang="cs-CZ" sz="2400" dirty="0"/>
          </a:p>
        </p:txBody>
      </p:sp>
      <p:pic>
        <p:nvPicPr>
          <p:cNvPr id="2050" name="Picture 2" descr="C:\Users\monika.brza\AppData\Local\Microsoft\Windows\Temporary Internet Files\Content.IE5\NRF39H62\MC900334128[1]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13488" y="2276475"/>
            <a:ext cx="1089025" cy="18192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2222387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628800"/>
          </a:xfrm>
          <a:blipFill>
            <a:blip r:embed="rId2"/>
            <a:tile tx="0" ty="0" sx="100000" sy="100000" flip="none" algn="tl"/>
          </a:blip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>
            <a:normAutofit/>
          </a:bodyPr>
          <a:lstStyle/>
          <a:p>
            <a:r>
              <a:rPr lang="cs-CZ" sz="3600" dirty="0" smtClean="0"/>
              <a:t>Politické strany</a:t>
            </a:r>
            <a:endParaRPr lang="cs-CZ" sz="36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5257800"/>
          </a:xfrm>
          <a:blipFill>
            <a:blip r:embed="rId2"/>
            <a:tile tx="0" ty="0" sx="100000" sy="100000" flip="none" algn="tl"/>
          </a:blipFill>
        </p:spPr>
        <p:txBody>
          <a:bodyPr>
            <a:normAutofit lnSpcReduction="10000"/>
          </a:bodyPr>
          <a:lstStyle/>
          <a:p>
            <a:r>
              <a:rPr lang="cs-CZ" sz="2400" dirty="0"/>
              <a:t>d</a:t>
            </a:r>
            <a:r>
              <a:rPr lang="cs-CZ" sz="2400" dirty="0" smtClean="0"/>
              <a:t>obrovolná a organizovaná sdružení občanů se stejnými politickými názory a stejnými cíli</a:t>
            </a:r>
          </a:p>
          <a:p>
            <a:r>
              <a:rPr lang="cs-CZ" sz="2400" dirty="0" smtClean="0"/>
              <a:t>politické strany jsou právnické osoby (v právu ČR) </a:t>
            </a:r>
          </a:p>
          <a:p>
            <a:r>
              <a:rPr lang="cs-CZ" sz="2400" u="sng" dirty="0" smtClean="0"/>
              <a:t>vznik – registrací, zánik – rozhodnutí soudu nebo vlastní</a:t>
            </a:r>
          </a:p>
          <a:p>
            <a:r>
              <a:rPr lang="cs-CZ" sz="2400" dirty="0" smtClean="0"/>
              <a:t>členem politické strany může být každý občan starší 18 let (není-li členem jiné strany)</a:t>
            </a:r>
            <a:endParaRPr lang="cs-CZ" sz="2400" u="sng" dirty="0"/>
          </a:p>
          <a:p>
            <a:r>
              <a:rPr lang="cs-CZ" sz="2400" dirty="0" smtClean="0"/>
              <a:t>demokratická společnost = </a:t>
            </a:r>
            <a:r>
              <a:rPr lang="cs-CZ" sz="2400" i="1" dirty="0" smtClean="0"/>
              <a:t>pluralitní</a:t>
            </a:r>
            <a:r>
              <a:rPr lang="cs-CZ" sz="2400" dirty="0" smtClean="0"/>
              <a:t> politická scéna</a:t>
            </a:r>
          </a:p>
          <a:p>
            <a:pPr marL="0" indent="0">
              <a:buNone/>
            </a:pPr>
            <a:endParaRPr lang="cs-CZ" sz="2400" dirty="0" smtClean="0"/>
          </a:p>
          <a:p>
            <a:r>
              <a:rPr lang="cs-CZ" sz="2400" i="1" dirty="0"/>
              <a:t>s</a:t>
            </a:r>
            <a:r>
              <a:rPr lang="cs-CZ" sz="2400" i="1" dirty="0" smtClean="0"/>
              <a:t>ubjekty politického pluralismu </a:t>
            </a:r>
            <a:r>
              <a:rPr lang="cs-CZ" sz="2400" dirty="0" smtClean="0"/>
              <a:t>včetně politických stran</a:t>
            </a:r>
          </a:p>
          <a:p>
            <a:pPr lvl="2"/>
            <a:r>
              <a:rPr lang="cs-CZ" dirty="0" smtClean="0"/>
              <a:t>zájmové skupiny, odbory, spolky, organizace, národnostní menšiny, etnické skupiny…</a:t>
            </a:r>
          </a:p>
          <a:p>
            <a:pPr marL="914400" lvl="2" indent="0">
              <a:buNone/>
            </a:pPr>
            <a:endParaRPr lang="cs-CZ" dirty="0" smtClean="0"/>
          </a:p>
          <a:p>
            <a:r>
              <a:rPr lang="cs-CZ" sz="2400" dirty="0" smtClean="0"/>
              <a:t>znaky politických stran</a:t>
            </a:r>
          </a:p>
          <a:p>
            <a:pPr marL="914400" lvl="2" indent="0">
              <a:buNone/>
            </a:pPr>
            <a:endParaRPr lang="cs-CZ" sz="1600" dirty="0" smtClean="0"/>
          </a:p>
          <a:p>
            <a:endParaRPr lang="cs-CZ" sz="2000" dirty="0"/>
          </a:p>
        </p:txBody>
      </p:sp>
    </p:spTree>
    <p:extLst>
      <p:ext uri="{BB962C8B-B14F-4D97-AF65-F5344CB8AC3E}">
        <p14:creationId xmlns:p14="http://schemas.microsoft.com/office/powerpoint/2010/main" val="160603748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417638"/>
          </a:xfrm>
          <a:blipFill>
            <a:blip r:embed="rId2"/>
            <a:tile tx="0" ty="0" sx="100000" sy="100000" flip="none" algn="tl"/>
          </a:blip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>
            <a:normAutofit/>
          </a:bodyPr>
          <a:lstStyle/>
          <a:p>
            <a:r>
              <a:rPr lang="cs-CZ" sz="3600" dirty="0" smtClean="0"/>
              <a:t>Funkce politických stran</a:t>
            </a:r>
            <a:endParaRPr lang="cs-CZ" sz="36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blipFill>
            <a:blip r:embed="rId2"/>
            <a:tile tx="0" ty="0" sx="100000" sy="100000" flip="none" algn="tl"/>
          </a:blip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>
            <a:normAutofit/>
          </a:bodyPr>
          <a:lstStyle/>
          <a:p>
            <a:r>
              <a:rPr lang="cs-CZ" sz="2400" dirty="0" smtClean="0"/>
              <a:t>zprostředkovatelská</a:t>
            </a:r>
          </a:p>
          <a:p>
            <a:endParaRPr lang="cs-CZ" sz="2000" dirty="0"/>
          </a:p>
          <a:p>
            <a:pPr marL="0" indent="0">
              <a:buNone/>
            </a:pPr>
            <a:endParaRPr lang="cs-CZ" sz="2000" dirty="0" smtClean="0"/>
          </a:p>
          <a:p>
            <a:r>
              <a:rPr lang="cs-CZ" sz="2400" dirty="0" err="1"/>
              <a:t>i</a:t>
            </a:r>
            <a:r>
              <a:rPr lang="cs-CZ" sz="2400" dirty="0" err="1" smtClean="0"/>
              <a:t>ntegrativní</a:t>
            </a:r>
            <a:endParaRPr lang="cs-CZ" sz="2400" dirty="0" smtClean="0"/>
          </a:p>
          <a:p>
            <a:endParaRPr lang="cs-CZ" sz="2000" dirty="0"/>
          </a:p>
          <a:p>
            <a:endParaRPr lang="cs-CZ" sz="2000" dirty="0" smtClean="0"/>
          </a:p>
          <a:p>
            <a:r>
              <a:rPr lang="cs-CZ" sz="2400" dirty="0"/>
              <a:t>s</a:t>
            </a:r>
            <a:r>
              <a:rPr lang="cs-CZ" sz="2400" dirty="0" smtClean="0"/>
              <a:t>ocializační</a:t>
            </a:r>
          </a:p>
          <a:p>
            <a:pPr marL="0" indent="0">
              <a:buNone/>
            </a:pPr>
            <a:endParaRPr lang="cs-CZ" sz="2000" dirty="0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blipFill>
            <a:blip r:embed="rId2"/>
            <a:tile tx="0" ty="0" sx="100000" sy="100000" flip="none" algn="tl"/>
          </a:blip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>
            <a:normAutofit/>
          </a:bodyPr>
          <a:lstStyle/>
          <a:p>
            <a:r>
              <a:rPr lang="cs-CZ" sz="2400" dirty="0"/>
              <a:t>m</a:t>
            </a:r>
            <a:r>
              <a:rPr lang="cs-CZ" sz="2400" dirty="0" smtClean="0"/>
              <a:t>obilizační</a:t>
            </a:r>
          </a:p>
          <a:p>
            <a:endParaRPr lang="cs-CZ" sz="2400" dirty="0"/>
          </a:p>
          <a:p>
            <a:pPr marL="0" indent="0">
              <a:buNone/>
            </a:pPr>
            <a:endParaRPr lang="cs-CZ" sz="2400" dirty="0" smtClean="0"/>
          </a:p>
          <a:p>
            <a:r>
              <a:rPr lang="cs-CZ" sz="2400" dirty="0" err="1" smtClean="0"/>
              <a:t>rekrutivní</a:t>
            </a:r>
            <a:r>
              <a:rPr lang="cs-CZ" sz="2400" dirty="0" smtClean="0"/>
              <a:t> (výběrová)</a:t>
            </a:r>
          </a:p>
          <a:p>
            <a:pPr marL="0" indent="0">
              <a:buNone/>
            </a:pPr>
            <a:endParaRPr lang="cs-CZ" sz="2400" dirty="0" smtClean="0"/>
          </a:p>
          <a:p>
            <a:pPr marL="0" indent="0">
              <a:buNone/>
            </a:pPr>
            <a:endParaRPr lang="cs-CZ" sz="2400" dirty="0" smtClean="0"/>
          </a:p>
          <a:p>
            <a:r>
              <a:rPr lang="cs-CZ" sz="2400" dirty="0" smtClean="0"/>
              <a:t>ústavní</a:t>
            </a:r>
            <a:endParaRPr lang="cs-CZ" sz="2400" dirty="0"/>
          </a:p>
        </p:txBody>
      </p:sp>
      <p:pic>
        <p:nvPicPr>
          <p:cNvPr id="3074" name="Picture 2" descr="C:\Users\monika.brza\AppData\Local\Microsoft\Windows\Temporary Internet Files\Content.IE5\FKRRKEKX\MC900056220[1]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7784" y="4149080"/>
            <a:ext cx="1700213" cy="16922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7690735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417638"/>
          </a:xfrm>
          <a:blipFill>
            <a:blip r:embed="rId2"/>
            <a:tile tx="0" ty="0" sx="100000" sy="100000" flip="none" algn="tl"/>
          </a:blip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>
            <a:normAutofit/>
          </a:bodyPr>
          <a:lstStyle/>
          <a:p>
            <a:r>
              <a:rPr lang="cs-CZ" sz="3600" dirty="0" smtClean="0"/>
              <a:t>PRAVICE</a:t>
            </a:r>
            <a:endParaRPr lang="cs-CZ" sz="36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0" y="1412776"/>
            <a:ext cx="9144000" cy="5445224"/>
          </a:xfrm>
          <a:blipFill>
            <a:blip r:embed="rId2"/>
            <a:tile tx="0" ty="0" sx="100000" sy="100000" flip="none" algn="tl"/>
          </a:blipFill>
        </p:spPr>
        <p:txBody>
          <a:bodyPr>
            <a:normAutofit/>
          </a:bodyPr>
          <a:lstStyle/>
          <a:p>
            <a:r>
              <a:rPr lang="cs-CZ" sz="2400" dirty="0" smtClean="0"/>
              <a:t>V 18.STOLETÍ SEDĚLI ZÁSTUPCI ŠLECHTY NAPRAVO OD PŘEDSEDAJÍCÍHO</a:t>
            </a:r>
          </a:p>
          <a:p>
            <a:pPr lvl="1"/>
            <a:r>
              <a:rPr lang="cs-CZ" sz="2400" dirty="0"/>
              <a:t>k</a:t>
            </a:r>
            <a:r>
              <a:rPr lang="cs-CZ" sz="2400" dirty="0" smtClean="0"/>
              <a:t>ompetence státu - minimální</a:t>
            </a:r>
          </a:p>
          <a:p>
            <a:pPr marL="457200" lvl="1" indent="0">
              <a:buNone/>
            </a:pPr>
            <a:endParaRPr lang="cs-CZ" sz="2400" dirty="0" smtClean="0"/>
          </a:p>
          <a:p>
            <a:pPr lvl="1"/>
            <a:r>
              <a:rPr lang="cs-CZ" sz="2400" dirty="0"/>
              <a:t>r</a:t>
            </a:r>
            <a:r>
              <a:rPr lang="cs-CZ" sz="2400" dirty="0" smtClean="0"/>
              <a:t>ovnost příležitostí</a:t>
            </a:r>
          </a:p>
          <a:p>
            <a:pPr marL="457200" lvl="1" indent="0">
              <a:buNone/>
            </a:pPr>
            <a:endParaRPr lang="cs-CZ" sz="2400" dirty="0" smtClean="0"/>
          </a:p>
          <a:p>
            <a:pPr lvl="1"/>
            <a:r>
              <a:rPr lang="cs-CZ" sz="2400" dirty="0" smtClean="0"/>
              <a:t>liberalizace</a:t>
            </a:r>
          </a:p>
          <a:p>
            <a:pPr marL="457200" lvl="1" indent="0">
              <a:buNone/>
            </a:pPr>
            <a:endParaRPr lang="cs-CZ" sz="2400" dirty="0" smtClean="0"/>
          </a:p>
          <a:p>
            <a:pPr lvl="1"/>
            <a:r>
              <a:rPr lang="cs-CZ" sz="2400" dirty="0"/>
              <a:t>p</a:t>
            </a:r>
            <a:r>
              <a:rPr lang="cs-CZ" sz="2400" dirty="0" smtClean="0"/>
              <a:t>odpora podnikatelské aktivity</a:t>
            </a:r>
          </a:p>
          <a:p>
            <a:pPr marL="457200" lvl="1" indent="0">
              <a:buNone/>
            </a:pPr>
            <a:endParaRPr lang="cs-CZ" sz="2400" dirty="0" smtClean="0"/>
          </a:p>
          <a:p>
            <a:pPr lvl="1"/>
            <a:r>
              <a:rPr lang="cs-CZ" sz="2400" dirty="0"/>
              <a:t>s</a:t>
            </a:r>
            <a:r>
              <a:rPr lang="cs-CZ" sz="2400" dirty="0" smtClean="0"/>
              <a:t>nížení inflace</a:t>
            </a:r>
          </a:p>
        </p:txBody>
      </p:sp>
      <p:pic>
        <p:nvPicPr>
          <p:cNvPr id="4098" name="Picture 2" descr="C:\Users\monika.brza\AppData\Local\Microsoft\Windows\Temporary Internet Files\Content.IE5\KWD1AFXN\MC900432013[1]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26100" y="2994025"/>
            <a:ext cx="1827213" cy="1603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7427766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417638"/>
          </a:xfrm>
          <a:blipFill>
            <a:blip r:embed="rId2"/>
            <a:tile tx="0" ty="0" sx="100000" sy="100000" flip="none" algn="tl"/>
          </a:blip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>
            <a:normAutofit/>
          </a:bodyPr>
          <a:lstStyle/>
          <a:p>
            <a:r>
              <a:rPr lang="cs-CZ" sz="3600" dirty="0" smtClean="0"/>
              <a:t>LEVICE</a:t>
            </a:r>
            <a:endParaRPr lang="cs-CZ" sz="36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0" y="1412776"/>
            <a:ext cx="9144000" cy="5445224"/>
          </a:xfrm>
          <a:blipFill>
            <a:blip r:embed="rId2"/>
            <a:tile tx="0" ty="0" sx="100000" sy="100000" flip="none" algn="tl"/>
          </a:blipFill>
        </p:spPr>
        <p:txBody>
          <a:bodyPr>
            <a:normAutofit/>
          </a:bodyPr>
          <a:lstStyle/>
          <a:p>
            <a:r>
              <a:rPr lang="cs-CZ" sz="2400" dirty="0" smtClean="0"/>
              <a:t>V 18.STOLETÍ SEDĚLI ZÁSTUPCI DEMOKRATICKÉ ČÁSTI NALEVO OD PŘEDSEDAJÍCÍHO</a:t>
            </a:r>
          </a:p>
          <a:p>
            <a:pPr lvl="1"/>
            <a:r>
              <a:rPr lang="cs-CZ" sz="2400" dirty="0"/>
              <a:t>s</a:t>
            </a:r>
            <a:r>
              <a:rPr lang="cs-CZ" sz="2400" dirty="0" smtClean="0"/>
              <a:t>ilný, sociálně odpovědný stát</a:t>
            </a:r>
          </a:p>
          <a:p>
            <a:pPr marL="457200" lvl="1" indent="0">
              <a:buNone/>
            </a:pPr>
            <a:endParaRPr lang="cs-CZ" sz="2400" dirty="0" smtClean="0"/>
          </a:p>
          <a:p>
            <a:pPr lvl="1"/>
            <a:r>
              <a:rPr lang="cs-CZ" sz="2400" dirty="0"/>
              <a:t>r</a:t>
            </a:r>
            <a:r>
              <a:rPr lang="cs-CZ" sz="2400" dirty="0" smtClean="0"/>
              <a:t>ovnost výsledků</a:t>
            </a:r>
          </a:p>
          <a:p>
            <a:pPr marL="457200" lvl="1" indent="0">
              <a:buNone/>
            </a:pPr>
            <a:endParaRPr lang="cs-CZ" sz="2400" dirty="0" smtClean="0"/>
          </a:p>
          <a:p>
            <a:pPr lvl="1"/>
            <a:r>
              <a:rPr lang="cs-CZ" sz="2400" dirty="0"/>
              <a:t>d</a:t>
            </a:r>
            <a:r>
              <a:rPr lang="cs-CZ" sz="2400" dirty="0" smtClean="0"/>
              <a:t>ůraz na přímou demokracii</a:t>
            </a:r>
          </a:p>
          <a:p>
            <a:pPr marL="457200" lvl="1" indent="0">
              <a:buNone/>
            </a:pPr>
            <a:endParaRPr lang="cs-CZ" sz="2400" dirty="0" smtClean="0"/>
          </a:p>
          <a:p>
            <a:pPr lvl="1"/>
            <a:r>
              <a:rPr lang="cs-CZ" sz="2400" dirty="0"/>
              <a:t>s</a:t>
            </a:r>
            <a:r>
              <a:rPr lang="cs-CZ" sz="2400" dirty="0" smtClean="0"/>
              <a:t>tátní ochranářství, regulace</a:t>
            </a:r>
          </a:p>
          <a:p>
            <a:pPr marL="457200" lvl="1" indent="0">
              <a:buNone/>
            </a:pPr>
            <a:endParaRPr lang="cs-CZ" sz="2400" dirty="0" smtClean="0"/>
          </a:p>
          <a:p>
            <a:pPr lvl="1"/>
            <a:r>
              <a:rPr lang="cs-CZ" sz="2400" dirty="0"/>
              <a:t>s</a:t>
            </a:r>
            <a:r>
              <a:rPr lang="cs-CZ" sz="2400" dirty="0" smtClean="0"/>
              <a:t>nížení nezaměstnanosti</a:t>
            </a:r>
          </a:p>
        </p:txBody>
      </p:sp>
      <p:pic>
        <p:nvPicPr>
          <p:cNvPr id="5122" name="Picture 2" descr="C:\Users\monika.brza\AppData\Local\Microsoft\Windows\Temporary Internet Files\Content.IE5\FKRRKEKX\MC900432015[1]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59475" y="3049588"/>
            <a:ext cx="1827213" cy="1603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8108231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268760"/>
          </a:xfrm>
          <a:blipFill>
            <a:blip r:embed="rId2"/>
            <a:tile tx="0" ty="0" sx="100000" sy="100000" flip="none" algn="tl"/>
          </a:blip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>
            <a:normAutofit/>
          </a:bodyPr>
          <a:lstStyle/>
          <a:p>
            <a:r>
              <a:rPr lang="cs-CZ" sz="3600" dirty="0" smtClean="0"/>
              <a:t>Dělení politických stran podle charakteru členství a podle šířky spektra</a:t>
            </a:r>
            <a:endParaRPr lang="cs-CZ" sz="3600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412777"/>
            <a:ext cx="4040188" cy="576064"/>
          </a:xfrm>
          <a:blipFill>
            <a:blip r:embed="rId2"/>
            <a:tile tx="0" ty="0" sx="100000" sy="100000" flip="none" algn="tl"/>
          </a:blip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/>
          <a:lstStyle/>
          <a:p>
            <a:r>
              <a:rPr lang="cs-CZ" b="0" dirty="0" smtClean="0"/>
              <a:t>Podle charakteru členství</a:t>
            </a:r>
            <a:endParaRPr lang="cs-CZ" b="0" dirty="0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blipFill>
            <a:blip r:embed="rId2"/>
            <a:tile tx="0" ty="0" sx="100000" sy="100000" flip="none" algn="tl"/>
          </a:blipFill>
        </p:spPr>
        <p:txBody>
          <a:bodyPr/>
          <a:lstStyle/>
          <a:p>
            <a:r>
              <a:rPr lang="cs-CZ" dirty="0"/>
              <a:t>s</a:t>
            </a:r>
            <a:r>
              <a:rPr lang="cs-CZ" dirty="0" smtClean="0"/>
              <a:t>trany masové</a:t>
            </a:r>
          </a:p>
          <a:p>
            <a:endParaRPr lang="cs-CZ" dirty="0" smtClean="0"/>
          </a:p>
          <a:p>
            <a:r>
              <a:rPr lang="cs-CZ" dirty="0"/>
              <a:t>s</a:t>
            </a:r>
            <a:r>
              <a:rPr lang="cs-CZ" dirty="0" smtClean="0"/>
              <a:t>trany kádrové</a:t>
            </a:r>
          </a:p>
          <a:p>
            <a:pPr lvl="2"/>
            <a:r>
              <a:rPr lang="cs-CZ" sz="2400" dirty="0" smtClean="0"/>
              <a:t>komunistické strany</a:t>
            </a:r>
          </a:p>
          <a:p>
            <a:pPr marL="914400" lvl="2" indent="0">
              <a:buNone/>
            </a:pPr>
            <a:endParaRPr lang="cs-CZ" sz="2000" dirty="0" smtClean="0"/>
          </a:p>
          <a:p>
            <a:r>
              <a:rPr lang="cs-CZ" dirty="0" smtClean="0"/>
              <a:t>strany oddaných</a:t>
            </a:r>
          </a:p>
          <a:p>
            <a:pPr lvl="2"/>
            <a:r>
              <a:rPr lang="cs-CZ" sz="2400" dirty="0" smtClean="0"/>
              <a:t>strany nacistického typu</a:t>
            </a:r>
            <a:endParaRPr lang="cs-CZ" sz="2400" dirty="0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412777"/>
            <a:ext cx="4041775" cy="576064"/>
          </a:xfrm>
          <a:blipFill>
            <a:blip r:embed="rId2"/>
            <a:tile tx="0" ty="0" sx="100000" sy="100000" flip="none" algn="tl"/>
          </a:blip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/>
          <a:lstStyle/>
          <a:p>
            <a:r>
              <a:rPr lang="cs-CZ" b="0" dirty="0" smtClean="0"/>
              <a:t>Podle šířky spektra</a:t>
            </a:r>
            <a:endParaRPr lang="cs-CZ" b="0" dirty="0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blipFill>
            <a:blip r:embed="rId2"/>
            <a:tile tx="0" ty="0" sx="100000" sy="100000" flip="none" algn="tl"/>
          </a:blipFill>
        </p:spPr>
        <p:txBody>
          <a:bodyPr/>
          <a:lstStyle/>
          <a:p>
            <a:r>
              <a:rPr lang="cs-CZ" dirty="0"/>
              <a:t>s</a:t>
            </a:r>
            <a:r>
              <a:rPr lang="cs-CZ" dirty="0" smtClean="0"/>
              <a:t>trany ideologicky úzké</a:t>
            </a:r>
          </a:p>
          <a:p>
            <a:pPr marL="0" indent="0">
              <a:buNone/>
            </a:pPr>
            <a:endParaRPr lang="cs-CZ" dirty="0" smtClean="0"/>
          </a:p>
          <a:p>
            <a:r>
              <a:rPr lang="cs-CZ" dirty="0" smtClean="0"/>
              <a:t>„</a:t>
            </a:r>
            <a:r>
              <a:rPr lang="cs-CZ" dirty="0" err="1" smtClean="0"/>
              <a:t>catch-all</a:t>
            </a:r>
            <a:r>
              <a:rPr lang="cs-CZ" dirty="0" smtClean="0"/>
              <a:t>“ strany</a:t>
            </a:r>
            <a:endParaRPr lang="cs-CZ" dirty="0"/>
          </a:p>
        </p:txBody>
      </p:sp>
      <p:pic>
        <p:nvPicPr>
          <p:cNvPr id="6146" name="Picture 2" descr="C:\Users\monika.brza\AppData\Local\Microsoft\Windows\Temporary Internet Files\Content.IE5\ISIL6TDR\MC900379177[1]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07125" y="4156075"/>
            <a:ext cx="915988" cy="9159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4607768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191</TotalTime>
  <Words>421</Words>
  <Application>Microsoft Office PowerPoint</Application>
  <PresentationFormat>Předvádění na obrazovce (4:3)</PresentationFormat>
  <Paragraphs>138</Paragraphs>
  <Slides>12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12</vt:i4>
      </vt:variant>
    </vt:vector>
  </HeadingPairs>
  <TitlesOfParts>
    <vt:vector size="13" baseType="lpstr">
      <vt:lpstr>Motiv systému Office</vt:lpstr>
      <vt:lpstr>vy_32_INOVACE_29-07 </vt:lpstr>
      <vt:lpstr>Politika, politický program</vt:lpstr>
      <vt:lpstr>Politika jako program</vt:lpstr>
      <vt:lpstr>Teorie politického pluralismu</vt:lpstr>
      <vt:lpstr>Politické strany</vt:lpstr>
      <vt:lpstr>Funkce politických stran</vt:lpstr>
      <vt:lpstr>PRAVICE</vt:lpstr>
      <vt:lpstr>LEVICE</vt:lpstr>
      <vt:lpstr>Dělení politických stran podle charakteru členství a podle šířky spektra</vt:lpstr>
      <vt:lpstr>Další pojmy</vt:lpstr>
      <vt:lpstr>SYSTÉM POLITICKÝCH STRAN</vt:lpstr>
      <vt:lpstr>Prezentace aplikace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DUM 3</dc:title>
  <dc:creator>Administrator</dc:creator>
  <cp:lastModifiedBy>Administrator</cp:lastModifiedBy>
  <cp:revision>30</cp:revision>
  <dcterms:created xsi:type="dcterms:W3CDTF">2012-12-23T15:42:29Z</dcterms:created>
  <dcterms:modified xsi:type="dcterms:W3CDTF">2013-05-14T10:34:01Z</dcterms:modified>
</cp:coreProperties>
</file>