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32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820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22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994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821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5671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21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424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050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1047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35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54432-BB9E-43F1-A9EF-921543DA55B5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94A3-4F1A-4181-9FEC-DDDD2CA534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764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270576" cy="1296143"/>
          </a:xfrm>
          <a:solidFill>
            <a:schemeClr val="tx2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perspectiveHeroicExtremeLeftFacing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cs-CZ" b="1" dirty="0" smtClean="0"/>
              <a:t> Stát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3429000"/>
            <a:ext cx="6400800" cy="115212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isometricOffAxis1Righ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000" dirty="0">
                <a:solidFill>
                  <a:schemeClr val="tx1"/>
                </a:solidFill>
                <a:latin typeface="Arial Black" pitchFamily="34" charset="0"/>
              </a:rPr>
              <a:t>v</a:t>
            </a:r>
            <a:r>
              <a:rPr lang="cs-CZ" sz="4000" dirty="0" smtClean="0">
                <a:solidFill>
                  <a:schemeClr val="tx1"/>
                </a:solidFill>
                <a:latin typeface="Arial Black" pitchFamily="34" charset="0"/>
              </a:rPr>
              <a:t>znik státu</a:t>
            </a:r>
            <a:endParaRPr lang="cs-CZ" sz="4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948264" y="250775"/>
            <a:ext cx="19055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400" dirty="0" smtClean="0"/>
              <a:t>VY_32_INOVACE_29-08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48286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sz="4400" dirty="0"/>
          </a:p>
          <a:p>
            <a:pPr marL="0" indent="0" algn="ctr">
              <a:buNone/>
            </a:pPr>
            <a:r>
              <a:rPr lang="cs-CZ" sz="4400" b="1" dirty="0" smtClean="0"/>
              <a:t>Děkuji za pozornost</a:t>
            </a:r>
          </a:p>
          <a:p>
            <a:pPr marL="0" indent="0" algn="ctr">
              <a:buNone/>
            </a:pPr>
            <a:r>
              <a:rPr lang="cs-CZ" b="1" dirty="0" smtClean="0"/>
              <a:t>Mgr. Monika </a:t>
            </a:r>
            <a:r>
              <a:rPr lang="cs-CZ" b="1" dirty="0" err="1" smtClean="0"/>
              <a:t>Brzá</a:t>
            </a:r>
            <a:endParaRPr lang="cs-CZ" b="1" dirty="0" smtClean="0"/>
          </a:p>
          <a:p>
            <a:pPr marL="0" indent="0" algn="ctr">
              <a:buNone/>
            </a:pPr>
            <a:r>
              <a:rPr lang="cs-CZ" b="1" dirty="0" smtClean="0"/>
              <a:t>Zdroj obrazového materiálu:</a:t>
            </a:r>
          </a:p>
          <a:p>
            <a:pPr marL="0" indent="0" algn="ctr">
              <a:buNone/>
            </a:pPr>
            <a:endParaRPr lang="cs-CZ" b="1" dirty="0" smtClean="0"/>
          </a:p>
          <a:p>
            <a:pPr marL="0" indent="0" algn="ctr">
              <a:buNone/>
            </a:pPr>
            <a:r>
              <a:rPr lang="cs-CZ" b="1" dirty="0" smtClean="0"/>
              <a:t>KLIPARTY MS OFFICE</a:t>
            </a:r>
            <a:endParaRPr lang="cs-CZ" b="1" dirty="0"/>
          </a:p>
        </p:txBody>
      </p:sp>
      <p:sp>
        <p:nvSpPr>
          <p:cNvPr id="5" name="Veselý obličej 4"/>
          <p:cNvSpPr/>
          <p:nvPr/>
        </p:nvSpPr>
        <p:spPr>
          <a:xfrm>
            <a:off x="3851920" y="836712"/>
            <a:ext cx="1224136" cy="1130424"/>
          </a:xfrm>
          <a:prstGeom prst="smileyFac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reflection blurRad="6350" stA="50000" endA="300" endPos="900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18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cs-CZ" sz="3600" dirty="0" smtClean="0"/>
              <a:t>Vznik státu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rmAutofit/>
          </a:bodyPr>
          <a:lstStyle/>
          <a:p>
            <a:r>
              <a:rPr lang="cs-CZ" sz="2400" dirty="0" smtClean="0"/>
              <a:t>Antické </a:t>
            </a:r>
            <a:r>
              <a:rPr lang="cs-CZ" sz="2400" dirty="0"/>
              <a:t>Ř</a:t>
            </a:r>
            <a:r>
              <a:rPr lang="cs-CZ" sz="2400" dirty="0" smtClean="0"/>
              <a:t>ecko</a:t>
            </a:r>
          </a:p>
          <a:p>
            <a:pPr lvl="2"/>
            <a:r>
              <a:rPr lang="cs-CZ" dirty="0" smtClean="0"/>
              <a:t>polis</a:t>
            </a:r>
          </a:p>
          <a:p>
            <a:pPr marL="914400" lvl="2" indent="0">
              <a:buNone/>
            </a:pPr>
            <a:endParaRPr lang="cs-CZ" dirty="0" smtClean="0"/>
          </a:p>
          <a:p>
            <a:r>
              <a:rPr lang="cs-CZ" sz="2400" dirty="0" smtClean="0"/>
              <a:t>Řím</a:t>
            </a:r>
          </a:p>
          <a:p>
            <a:pPr lvl="2"/>
            <a:r>
              <a:rPr lang="cs-CZ" dirty="0" err="1"/>
              <a:t>c</a:t>
            </a:r>
            <a:r>
              <a:rPr lang="cs-CZ" dirty="0" err="1" smtClean="0"/>
              <a:t>ivitas</a:t>
            </a:r>
            <a:r>
              <a:rPr lang="cs-CZ" dirty="0" smtClean="0"/>
              <a:t>, impérium</a:t>
            </a:r>
          </a:p>
          <a:p>
            <a:pPr marL="914400" lvl="2" indent="0">
              <a:buNone/>
            </a:pPr>
            <a:endParaRPr lang="cs-CZ" dirty="0" smtClean="0"/>
          </a:p>
          <a:p>
            <a:r>
              <a:rPr lang="cs-CZ" sz="2400" dirty="0" smtClean="0"/>
              <a:t>15.století</a:t>
            </a:r>
          </a:p>
          <a:p>
            <a:pPr lvl="2"/>
            <a:r>
              <a:rPr lang="cs-CZ" dirty="0" smtClean="0"/>
              <a:t>první setkání s pojmenování „stát“</a:t>
            </a:r>
            <a:endParaRPr lang="cs-CZ" dirty="0"/>
          </a:p>
          <a:p>
            <a:pPr lvl="3"/>
            <a:r>
              <a:rPr lang="cs-CZ" sz="2400" dirty="0" smtClean="0"/>
              <a:t>řád, ústava</a:t>
            </a:r>
          </a:p>
          <a:p>
            <a:pPr marL="1371600" lvl="3" indent="0">
              <a:buNone/>
            </a:pPr>
            <a:endParaRPr lang="cs-CZ" sz="2400" dirty="0" smtClean="0"/>
          </a:p>
          <a:p>
            <a:r>
              <a:rPr lang="cs-CZ" sz="2400" dirty="0" smtClean="0"/>
              <a:t>16.století</a:t>
            </a:r>
          </a:p>
          <a:p>
            <a:pPr lvl="2"/>
            <a:r>
              <a:rPr lang="cs-CZ" dirty="0" smtClean="0"/>
              <a:t>Machiavelli</a:t>
            </a:r>
          </a:p>
        </p:txBody>
      </p:sp>
      <p:pic>
        <p:nvPicPr>
          <p:cNvPr id="1026" name="Picture 2" descr="C:\Users\monika.brza\AppData\Local\Microsoft\Windows\Temporary Internet Files\Content.IE5\KWD1AFXN\MC90043799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2308225"/>
            <a:ext cx="1816100" cy="173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471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cs-CZ" sz="2800" dirty="0" smtClean="0"/>
              <a:t>Teorie o vzniku státu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-7493" y="1412776"/>
            <a:ext cx="9144000" cy="5445224"/>
          </a:xfr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rmAutofit/>
          </a:bodyPr>
          <a:lstStyle/>
          <a:p>
            <a:endParaRPr lang="cs-CZ" sz="2400" dirty="0" smtClean="0"/>
          </a:p>
          <a:p>
            <a:r>
              <a:rPr lang="cs-CZ" sz="2400" b="1" dirty="0" smtClean="0"/>
              <a:t>Náboženská  teorie</a:t>
            </a:r>
          </a:p>
          <a:p>
            <a:pPr lvl="1"/>
            <a:r>
              <a:rPr lang="cs-CZ" sz="2400" dirty="0" smtClean="0"/>
              <a:t>teorie vychází z božského původu státu</a:t>
            </a:r>
          </a:p>
          <a:p>
            <a:pPr lvl="1"/>
            <a:r>
              <a:rPr lang="cs-CZ" sz="2400" dirty="0"/>
              <a:t>o</a:t>
            </a:r>
            <a:r>
              <a:rPr lang="cs-CZ" sz="2400" dirty="0" smtClean="0"/>
              <a:t>bhajuje především absolutní podobu státu</a:t>
            </a:r>
          </a:p>
          <a:p>
            <a:endParaRPr lang="cs-CZ" sz="2400" dirty="0"/>
          </a:p>
          <a:p>
            <a:r>
              <a:rPr lang="cs-CZ" sz="2400" b="1" dirty="0" smtClean="0"/>
              <a:t>Patriarchální teorie</a:t>
            </a:r>
          </a:p>
          <a:p>
            <a:pPr lvl="1"/>
            <a:r>
              <a:rPr lang="cs-CZ" sz="2400" dirty="0"/>
              <a:t>p</a:t>
            </a:r>
            <a:r>
              <a:rPr lang="cs-CZ" sz="2400" dirty="0" smtClean="0"/>
              <a:t>anuje zde představa vzniku státu z rodiny</a:t>
            </a:r>
          </a:p>
          <a:p>
            <a:pPr lvl="1"/>
            <a:r>
              <a:rPr lang="cs-CZ" sz="2400" dirty="0"/>
              <a:t>o</a:t>
            </a:r>
            <a:r>
              <a:rPr lang="cs-CZ" sz="2400" dirty="0" smtClean="0"/>
              <a:t>bhajuje převážně absolutní podobu státu</a:t>
            </a:r>
          </a:p>
        </p:txBody>
      </p:sp>
    </p:spTree>
    <p:extLst>
      <p:ext uri="{BB962C8B-B14F-4D97-AF65-F5344CB8AC3E}">
        <p14:creationId xmlns:p14="http://schemas.microsoft.com/office/powerpoint/2010/main" val="229885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cs-CZ" sz="3600" dirty="0" smtClean="0"/>
              <a:t>Teorie o vzniku státu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r>
              <a:rPr lang="cs-CZ" sz="2400" b="1" dirty="0" smtClean="0"/>
              <a:t>Mocenské teorie</a:t>
            </a:r>
          </a:p>
          <a:p>
            <a:pPr lvl="1"/>
            <a:r>
              <a:rPr lang="cs-CZ" sz="2400" dirty="0"/>
              <a:t>i</a:t>
            </a:r>
            <a:r>
              <a:rPr lang="cs-CZ" sz="2400" dirty="0" smtClean="0"/>
              <a:t>nspiraci našla v přírodě</a:t>
            </a:r>
          </a:p>
          <a:p>
            <a:pPr lvl="1"/>
            <a:r>
              <a:rPr lang="cs-CZ" sz="2400" dirty="0" smtClean="0"/>
              <a:t>chápání státu jako vládu silnějšího nad slabším</a:t>
            </a:r>
          </a:p>
          <a:p>
            <a:pPr lvl="1"/>
            <a:r>
              <a:rPr lang="cs-CZ" sz="2400" dirty="0" err="1" smtClean="0"/>
              <a:t>T.Hobbes</a:t>
            </a:r>
            <a:r>
              <a:rPr lang="cs-CZ" sz="2400" dirty="0" smtClean="0"/>
              <a:t>, </a:t>
            </a:r>
            <a:r>
              <a:rPr lang="cs-CZ" sz="2400" dirty="0" err="1" smtClean="0"/>
              <a:t>N.Machiavelli</a:t>
            </a:r>
            <a:endParaRPr lang="cs-CZ" sz="2400" dirty="0" smtClean="0"/>
          </a:p>
          <a:p>
            <a:endParaRPr lang="cs-CZ" sz="2400" dirty="0"/>
          </a:p>
          <a:p>
            <a:r>
              <a:rPr lang="cs-CZ" sz="2400" b="1" dirty="0" smtClean="0"/>
              <a:t>Smluvní teorie</a:t>
            </a:r>
          </a:p>
          <a:p>
            <a:pPr lvl="1"/>
            <a:r>
              <a:rPr lang="cs-CZ" sz="2400" dirty="0" smtClean="0"/>
              <a:t>Důvodem vzniku státu je smlouva „uzavřená“ mezi lidmi</a:t>
            </a:r>
          </a:p>
          <a:p>
            <a:pPr lvl="1"/>
            <a:r>
              <a:rPr lang="cs-CZ" sz="2400" dirty="0"/>
              <a:t>s</a:t>
            </a:r>
            <a:r>
              <a:rPr lang="cs-CZ" sz="2400" dirty="0" smtClean="0"/>
              <a:t>polečenská smlouva = zrušení přirozeného stavu = založení státu</a:t>
            </a:r>
          </a:p>
          <a:p>
            <a:pPr lvl="1"/>
            <a:r>
              <a:rPr lang="cs-CZ" sz="2400" dirty="0" err="1" smtClean="0"/>
              <a:t>H.Grotius</a:t>
            </a:r>
            <a:r>
              <a:rPr lang="cs-CZ" sz="2400" dirty="0" smtClean="0"/>
              <a:t>, </a:t>
            </a:r>
            <a:r>
              <a:rPr lang="cs-CZ" sz="2400" dirty="0" err="1" smtClean="0"/>
              <a:t>T.Hobbes</a:t>
            </a:r>
            <a:r>
              <a:rPr lang="cs-CZ" sz="2400" dirty="0" smtClean="0"/>
              <a:t>, </a:t>
            </a:r>
            <a:r>
              <a:rPr lang="cs-CZ" sz="2400" dirty="0" err="1" smtClean="0"/>
              <a:t>J.Locke</a:t>
            </a:r>
            <a:r>
              <a:rPr lang="cs-CZ" sz="2400" dirty="0" smtClean="0"/>
              <a:t>, </a:t>
            </a:r>
            <a:r>
              <a:rPr lang="cs-CZ" sz="2400" dirty="0" err="1" smtClean="0"/>
              <a:t>J.J.Rousseau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3074" name="Picture 2" descr="C:\Users\monika.brza\AppData\Local\Microsoft\Windows\Temporary Internet Files\Content.IE5\FKRRKEKX\MC9000787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6698" y="1459144"/>
            <a:ext cx="2592288" cy="3162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122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cs-CZ" sz="2800" dirty="0" smtClean="0"/>
              <a:t>Znaky a funkce státu</a:t>
            </a:r>
            <a:endParaRPr lang="cs-CZ" sz="28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538736" cy="525735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/>
          <a:lstStyle/>
          <a:p>
            <a:r>
              <a:rPr lang="cs-CZ" b="0" dirty="0" smtClean="0"/>
              <a:t>Znaky státu</a:t>
            </a:r>
            <a:endParaRPr lang="cs-CZ" b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538736" cy="3951288"/>
          </a:xfr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/>
          <a:lstStyle/>
          <a:p>
            <a:endParaRPr lang="cs-CZ" dirty="0" smtClean="0"/>
          </a:p>
          <a:p>
            <a:r>
              <a:rPr lang="cs-CZ" dirty="0"/>
              <a:t>ú</a:t>
            </a:r>
            <a:r>
              <a:rPr lang="cs-CZ" dirty="0" smtClean="0"/>
              <a:t>zemí</a:t>
            </a:r>
          </a:p>
          <a:p>
            <a:endParaRPr lang="cs-CZ" dirty="0"/>
          </a:p>
          <a:p>
            <a:r>
              <a:rPr lang="cs-CZ" dirty="0"/>
              <a:t>s</a:t>
            </a:r>
            <a:r>
              <a:rPr lang="cs-CZ" dirty="0" smtClean="0"/>
              <a:t>tátní organizace</a:t>
            </a:r>
          </a:p>
          <a:p>
            <a:endParaRPr lang="cs-CZ" dirty="0"/>
          </a:p>
          <a:p>
            <a:r>
              <a:rPr lang="cs-CZ" dirty="0"/>
              <a:t>o</a:t>
            </a:r>
            <a:r>
              <a:rPr lang="cs-CZ" dirty="0" smtClean="0"/>
              <a:t>byvatelé</a:t>
            </a:r>
          </a:p>
          <a:p>
            <a:endParaRPr lang="cs-CZ" dirty="0"/>
          </a:p>
          <a:p>
            <a:r>
              <a:rPr lang="cs-CZ" dirty="0"/>
              <a:t>p</a:t>
            </a:r>
            <a:r>
              <a:rPr lang="cs-CZ" dirty="0" smtClean="0"/>
              <a:t>rávo</a:t>
            </a:r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743399" cy="525735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/>
          <a:lstStyle/>
          <a:p>
            <a:r>
              <a:rPr lang="cs-CZ" b="0" dirty="0" smtClean="0"/>
              <a:t>Funkce státu</a:t>
            </a:r>
            <a:endParaRPr lang="cs-CZ" b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743399" cy="3951288"/>
          </a:xfr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/>
          <a:lstStyle/>
          <a:p>
            <a:endParaRPr lang="cs-CZ" dirty="0" smtClean="0"/>
          </a:p>
          <a:p>
            <a:r>
              <a:rPr lang="cs-CZ" dirty="0"/>
              <a:t>v</a:t>
            </a:r>
            <a:r>
              <a:rPr lang="cs-CZ" dirty="0" smtClean="0"/>
              <a:t>nější</a:t>
            </a:r>
          </a:p>
          <a:p>
            <a:pPr lvl="2"/>
            <a:r>
              <a:rPr lang="cs-CZ" sz="2400" dirty="0"/>
              <a:t>ř</a:t>
            </a:r>
            <a:r>
              <a:rPr lang="cs-CZ" sz="2400" dirty="0" smtClean="0"/>
              <a:t>eší vztahové otázky s jinými státy, diplomacii</a:t>
            </a:r>
          </a:p>
          <a:p>
            <a:endParaRPr lang="cs-CZ" sz="2000" dirty="0"/>
          </a:p>
          <a:p>
            <a:r>
              <a:rPr lang="cs-CZ" dirty="0"/>
              <a:t>v</a:t>
            </a:r>
            <a:r>
              <a:rPr lang="cs-CZ" dirty="0" smtClean="0"/>
              <a:t>nitřní</a:t>
            </a:r>
          </a:p>
          <a:p>
            <a:endParaRPr lang="cs-CZ" sz="2000" dirty="0"/>
          </a:p>
          <a:p>
            <a:r>
              <a:rPr lang="cs-CZ" dirty="0"/>
              <a:t>v</a:t>
            </a:r>
            <a:r>
              <a:rPr lang="cs-CZ" dirty="0" smtClean="0"/>
              <a:t>nitřní i vnější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4905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cs-CZ" sz="2800" dirty="0" smtClean="0"/>
              <a:t>Formy a typy států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cs-CZ" sz="2000" dirty="0"/>
          </a:p>
          <a:p>
            <a:pPr marL="571500" indent="-457200"/>
            <a:r>
              <a:rPr lang="cs-CZ" sz="2400" b="1" dirty="0" smtClean="0"/>
              <a:t>Typy státu</a:t>
            </a:r>
          </a:p>
          <a:p>
            <a:pPr marL="1371600" lvl="2" indent="-457200"/>
            <a:r>
              <a:rPr lang="cs-CZ" dirty="0" smtClean="0"/>
              <a:t>monarchie, oligarchie, demokracie</a:t>
            </a:r>
          </a:p>
          <a:p>
            <a:pPr marL="914400" lvl="2" indent="0">
              <a:buNone/>
            </a:pPr>
            <a:endParaRPr lang="cs-CZ" dirty="0" smtClean="0"/>
          </a:p>
          <a:p>
            <a:pPr marL="1371600" lvl="2" indent="-457200"/>
            <a:r>
              <a:rPr lang="cs-CZ" dirty="0"/>
              <a:t>m</a:t>
            </a:r>
            <a:r>
              <a:rPr lang="cs-CZ" dirty="0" smtClean="0"/>
              <a:t>onarchie, sofokracie, aristokracie, oligarchie, </a:t>
            </a:r>
            <a:r>
              <a:rPr lang="cs-CZ" dirty="0" err="1" smtClean="0"/>
              <a:t>timokracie</a:t>
            </a:r>
            <a:endParaRPr lang="cs-CZ" dirty="0" smtClean="0"/>
          </a:p>
          <a:p>
            <a:pPr marL="1371600" lvl="2" indent="-457200"/>
            <a:endParaRPr lang="cs-CZ" dirty="0"/>
          </a:p>
          <a:p>
            <a:pPr marL="1371600" lvl="2" indent="-457200"/>
            <a:r>
              <a:rPr lang="cs-CZ" dirty="0" smtClean="0"/>
              <a:t>monarchie </a:t>
            </a:r>
            <a:r>
              <a:rPr lang="cs-CZ" dirty="0"/>
              <a:t>(absolutní, konstituční</a:t>
            </a:r>
            <a:r>
              <a:rPr lang="cs-CZ" dirty="0" smtClean="0"/>
              <a:t>), republika</a:t>
            </a:r>
          </a:p>
          <a:p>
            <a:pPr marL="1371600" lvl="2" indent="-457200"/>
            <a:endParaRPr lang="cs-CZ" dirty="0"/>
          </a:p>
          <a:p>
            <a:pPr marL="1371600" lvl="2" indent="-457200"/>
            <a:r>
              <a:rPr lang="cs-CZ" dirty="0" smtClean="0"/>
              <a:t>demokratické a diktátorské režimy</a:t>
            </a:r>
          </a:p>
          <a:p>
            <a:pPr marL="1371600" lvl="2" indent="-457200"/>
            <a:endParaRPr lang="cs-CZ" dirty="0"/>
          </a:p>
          <a:p>
            <a:pPr marL="1371600" lvl="2" indent="-457200"/>
            <a:r>
              <a:rPr lang="cs-CZ" smtClean="0"/>
              <a:t>prezidentský, semiprezidentský </a:t>
            </a:r>
            <a:r>
              <a:rPr lang="cs-CZ" dirty="0" smtClean="0"/>
              <a:t>a parlamentní systém</a:t>
            </a:r>
          </a:p>
          <a:p>
            <a:pPr marL="1371600" lvl="2" indent="-457200"/>
            <a:endParaRPr lang="cs-CZ" dirty="0"/>
          </a:p>
          <a:p>
            <a:pPr marL="1371600" lvl="2" indent="-457200"/>
            <a:r>
              <a:rPr lang="cs-CZ" dirty="0" smtClean="0"/>
              <a:t>konfederace, federace, unitární stát</a:t>
            </a:r>
          </a:p>
          <a:p>
            <a:pPr marL="1371600" lvl="2" indent="-457200"/>
            <a:endParaRPr lang="cs-CZ" sz="2000" dirty="0"/>
          </a:p>
          <a:p>
            <a:pPr marL="1371600" lvl="2" indent="-457200"/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411623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cs-CZ" sz="3600" dirty="0" smtClean="0"/>
              <a:t>Právní stát, sociální stát</a:t>
            </a:r>
            <a:endParaRPr lang="cs-CZ" sz="36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525735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/>
          <a:lstStyle/>
          <a:p>
            <a:r>
              <a:rPr lang="cs-CZ" dirty="0" smtClean="0"/>
              <a:t>Právní stát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rmAutofit/>
          </a:bodyPr>
          <a:lstStyle/>
          <a:p>
            <a:endParaRPr lang="cs-CZ" sz="2000" dirty="0" smtClean="0"/>
          </a:p>
          <a:p>
            <a:r>
              <a:rPr lang="cs-CZ" dirty="0" smtClean="0"/>
              <a:t>Je státem, ve kterém je vztah mezi státem s občanem určen právem.</a:t>
            </a:r>
          </a:p>
          <a:p>
            <a:endParaRPr lang="cs-CZ" dirty="0"/>
          </a:p>
          <a:p>
            <a:r>
              <a:rPr lang="cs-CZ" dirty="0" smtClean="0"/>
              <a:t>stát by měl sloužit občanovi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!!! nezávislé soudnictví</a:t>
            </a:r>
          </a:p>
          <a:p>
            <a:endParaRPr lang="cs-CZ" sz="2000" dirty="0"/>
          </a:p>
          <a:p>
            <a:endParaRPr lang="cs-CZ" sz="20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525735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/>
          <a:lstStyle/>
          <a:p>
            <a:r>
              <a:rPr lang="cs-CZ" dirty="0" smtClean="0"/>
              <a:t>Sociální stát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rmAutofit fontScale="92500"/>
          </a:bodyPr>
          <a:lstStyle/>
          <a:p>
            <a:endParaRPr lang="cs-CZ" dirty="0" smtClean="0"/>
          </a:p>
          <a:p>
            <a:r>
              <a:rPr lang="cs-CZ" dirty="0" smtClean="0"/>
              <a:t>pol.19.století – Francie, později Německo, a VB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c</a:t>
            </a:r>
            <a:r>
              <a:rPr lang="cs-CZ" dirty="0" smtClean="0"/>
              <a:t>íl: zabezpečit minimum pro nejchudší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!!! role státu</a:t>
            </a:r>
          </a:p>
          <a:p>
            <a:endParaRPr lang="cs-CZ" dirty="0"/>
          </a:p>
          <a:p>
            <a:r>
              <a:rPr lang="cs-CZ" dirty="0"/>
              <a:t>f</a:t>
            </a:r>
            <a:r>
              <a:rPr lang="cs-CZ" dirty="0" smtClean="0"/>
              <a:t>ormy sociálního zabezpečení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63758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cs-CZ" sz="2800" dirty="0"/>
              <a:t>Další 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1628800"/>
            <a:ext cx="4038600" cy="4525963"/>
          </a:xfr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 lnSpcReduction="10000"/>
          </a:bodyPr>
          <a:lstStyle/>
          <a:p>
            <a:r>
              <a:rPr lang="cs-CZ" dirty="0"/>
              <a:t>a</a:t>
            </a:r>
            <a:r>
              <a:rPr lang="cs-CZ" dirty="0" smtClean="0"/>
              <a:t>utokracie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teokracie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meritokracie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</a:t>
            </a:r>
            <a:r>
              <a:rPr lang="cs-CZ" dirty="0" smtClean="0"/>
              <a:t>echnokracie</a:t>
            </a:r>
          </a:p>
          <a:p>
            <a:endParaRPr lang="cs-CZ" dirty="0"/>
          </a:p>
          <a:p>
            <a:r>
              <a:rPr lang="cs-CZ" dirty="0"/>
              <a:t>b</a:t>
            </a:r>
            <a:r>
              <a:rPr lang="cs-CZ" dirty="0" smtClean="0"/>
              <a:t>yrokracie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 lnSpcReduction="10000"/>
          </a:bodyPr>
          <a:lstStyle/>
          <a:p>
            <a:r>
              <a:rPr lang="cs-CZ" dirty="0"/>
              <a:t>n</a:t>
            </a:r>
            <a:r>
              <a:rPr lang="cs-CZ" dirty="0" smtClean="0"/>
              <a:t>árod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r</a:t>
            </a:r>
            <a:r>
              <a:rPr lang="cs-CZ" dirty="0" smtClean="0"/>
              <a:t>asismus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xenofobie</a:t>
            </a:r>
          </a:p>
          <a:p>
            <a:endParaRPr lang="cs-CZ" dirty="0"/>
          </a:p>
        </p:txBody>
      </p:sp>
      <p:pic>
        <p:nvPicPr>
          <p:cNvPr id="1026" name="Picture 2" descr="C:\Users\monika.brza\AppData\Local\Microsoft\Windows\Temporary Internet Files\Content.IE5\NRF39H62\MC90032071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821113"/>
            <a:ext cx="1266825" cy="183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66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cs-CZ" sz="3600" dirty="0" smtClean="0"/>
              <a:t>Státní symboly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/>
          <a:lstStyle/>
          <a:p>
            <a:r>
              <a:rPr lang="cs-CZ" dirty="0" smtClean="0"/>
              <a:t>Ústava, článek 14</a:t>
            </a:r>
          </a:p>
          <a:p>
            <a:pPr lvl="2"/>
            <a:r>
              <a:rPr lang="cs-CZ" dirty="0" smtClean="0"/>
              <a:t>Velký státní znak</a:t>
            </a:r>
          </a:p>
          <a:p>
            <a:pPr lvl="2"/>
            <a:r>
              <a:rPr lang="cs-CZ" dirty="0" smtClean="0"/>
              <a:t>Malý státní znak</a:t>
            </a:r>
          </a:p>
          <a:p>
            <a:pPr lvl="2"/>
            <a:r>
              <a:rPr lang="cs-CZ" dirty="0" smtClean="0"/>
              <a:t>Státní barvy</a:t>
            </a:r>
          </a:p>
          <a:p>
            <a:pPr lvl="2"/>
            <a:r>
              <a:rPr lang="cs-CZ" dirty="0" smtClean="0"/>
              <a:t>Státní vlajka</a:t>
            </a:r>
          </a:p>
          <a:p>
            <a:pPr lvl="2"/>
            <a:r>
              <a:rPr lang="cs-CZ" dirty="0" smtClean="0"/>
              <a:t>Vlajka prezidenta republiky</a:t>
            </a:r>
          </a:p>
          <a:p>
            <a:pPr lvl="2"/>
            <a:r>
              <a:rPr lang="cs-CZ" dirty="0" smtClean="0"/>
              <a:t>Státní pečeť</a:t>
            </a:r>
          </a:p>
          <a:p>
            <a:pPr lvl="2"/>
            <a:r>
              <a:rPr lang="cs-CZ" dirty="0" smtClean="0"/>
              <a:t>Státní hymna</a:t>
            </a:r>
          </a:p>
          <a:p>
            <a:pPr marL="914400" lvl="2" indent="0">
              <a:buNone/>
            </a:pPr>
            <a:endParaRPr lang="cs-CZ" sz="2000" dirty="0" smtClean="0"/>
          </a:p>
          <a:p>
            <a:r>
              <a:rPr lang="cs-CZ" dirty="0" smtClean="0"/>
              <a:t>!!! České korunovační klenoty (koruna, jablko, žezlo)</a:t>
            </a:r>
          </a:p>
          <a:p>
            <a:pPr lvl="2"/>
            <a:r>
              <a:rPr lang="cs-CZ" sz="2000" dirty="0" smtClean="0"/>
              <a:t>neoficiální</a:t>
            </a:r>
            <a:endParaRPr lang="cs-CZ" sz="2000" dirty="0"/>
          </a:p>
        </p:txBody>
      </p:sp>
      <p:pic>
        <p:nvPicPr>
          <p:cNvPr id="2050" name="Picture 2" descr="C:\Users\monika.brza\AppData\Local\Microsoft\Windows\Temporary Internet Files\Content.IE5\NRF39H62\MC9000159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5" y="1340768"/>
            <a:ext cx="4448175" cy="349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94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286</Words>
  <Application>Microsoft Office PowerPoint</Application>
  <PresentationFormat>Předvádění na obrazovce (4:3)</PresentationFormat>
  <Paragraphs>122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 Stát</vt:lpstr>
      <vt:lpstr>Vznik státu</vt:lpstr>
      <vt:lpstr>Teorie o vzniku státu</vt:lpstr>
      <vt:lpstr>Teorie o vzniku státu</vt:lpstr>
      <vt:lpstr>Znaky a funkce státu</vt:lpstr>
      <vt:lpstr>Formy a typy států</vt:lpstr>
      <vt:lpstr>Právní stát, sociální stát</vt:lpstr>
      <vt:lpstr>Další pojmy</vt:lpstr>
      <vt:lpstr>Státní symboly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 5</dc:title>
  <dc:creator>Administrator</dc:creator>
  <cp:lastModifiedBy>Administrator</cp:lastModifiedBy>
  <cp:revision>29</cp:revision>
  <dcterms:created xsi:type="dcterms:W3CDTF">2012-12-31T18:17:45Z</dcterms:created>
  <dcterms:modified xsi:type="dcterms:W3CDTF">2013-05-14T11:07:19Z</dcterms:modified>
</cp:coreProperties>
</file>