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6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66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4A9EE-4D2D-40C8-97C0-0C5997823101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723886-EEE9-4309-B1DE-93528FE99B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6569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723886-EEE9-4309-B1DE-93528FE99BB2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601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762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8758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8487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7778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3859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5613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055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8520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0718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8081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5956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4300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27584" y="681967"/>
            <a:ext cx="7772400" cy="2592288"/>
          </a:xfrm>
        </p:spPr>
        <p:txBody>
          <a:bodyPr/>
          <a:lstStyle/>
          <a:p>
            <a:r>
              <a:rPr lang="cs-CZ" dirty="0" smtClean="0"/>
              <a:t>DUM 6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3717032"/>
            <a:ext cx="6400800" cy="108012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isometricOffAxis2Left"/>
            <a:lightRig rig="threePt" dir="t"/>
          </a:scene3d>
          <a:sp3d>
            <a:bevelT prst="angle"/>
          </a:sp3d>
        </p:spPr>
        <p:txBody>
          <a:bodyPr>
            <a:normAutofit fontScale="85000" lnSpcReduction="20000"/>
          </a:bodyPr>
          <a:lstStyle/>
          <a:p>
            <a:r>
              <a:rPr lang="cs-CZ" sz="4000" dirty="0" smtClean="0">
                <a:solidFill>
                  <a:schemeClr val="tx1"/>
                </a:solidFill>
              </a:rPr>
              <a:t>TEST</a:t>
            </a:r>
          </a:p>
          <a:p>
            <a:r>
              <a:rPr lang="cs-CZ" sz="4000" dirty="0" smtClean="0">
                <a:solidFill>
                  <a:schemeClr val="tx1"/>
                </a:solidFill>
              </a:rPr>
              <a:t> EU 2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1026" name="Picture 2" descr="C:\Users\monika.brza\AppData\Local\Microsoft\Windows\Temporary Internet Files\Content.IE5\RDH3801Y\MP90036267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2552" y="836712"/>
            <a:ext cx="3657600" cy="241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Nadpis 1"/>
          <p:cNvSpPr>
            <a:spLocks noGrp="1"/>
          </p:cNvSpPr>
          <p:nvPr/>
        </p:nvSpPr>
        <p:spPr>
          <a:xfrm>
            <a:off x="6948264" y="116632"/>
            <a:ext cx="1872208" cy="11795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1300" dirty="0" smtClean="0"/>
              <a:t>VY_32_INOVACE_29-10</a:t>
            </a:r>
            <a:r>
              <a:rPr lang="cs-CZ" dirty="0">
                <a:solidFill>
                  <a:schemeClr val="bg1">
                    <a:lumMod val="65000"/>
                  </a:schemeClr>
                </a:solidFill>
              </a:rPr>
              <a:t/>
            </a:r>
            <a:br>
              <a:rPr lang="cs-CZ" dirty="0">
                <a:solidFill>
                  <a:schemeClr val="bg1">
                    <a:lumMod val="65000"/>
                  </a:schemeClr>
                </a:solidFill>
              </a:rPr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090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 fontScale="90000"/>
          </a:bodyPr>
          <a:lstStyle/>
          <a:p>
            <a:r>
              <a:rPr lang="cs-CZ" dirty="0" smtClean="0"/>
              <a:t>9. Pravidla fungování institucí EU výrazně změnila: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396342"/>
            <a:ext cx="8229600" cy="478539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Maastrichtská smlouva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Lisabonská smlouva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 smlouva o ESUO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861048"/>
            <a:ext cx="1957387" cy="173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9000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 fontScale="90000"/>
          </a:bodyPr>
          <a:lstStyle/>
          <a:p>
            <a:r>
              <a:rPr lang="cs-CZ" dirty="0" smtClean="0"/>
              <a:t>10. Do kterého orgánu EU zaznamenáme přímou volbu?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64137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Evropská rada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Evropská komise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Evropský parlament</a:t>
            </a:r>
          </a:p>
        </p:txBody>
      </p:sp>
      <p:pic>
        <p:nvPicPr>
          <p:cNvPr id="6147" name="Picture 3" descr="C:\Users\monika.brza\AppData\Local\Microsoft\Windows\Temporary Internet Files\Content.IE5\2B87PP4A\MM900178242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500" y="4884738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5674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/>
          </a:bodyPr>
          <a:lstStyle/>
          <a:p>
            <a:r>
              <a:rPr lang="cs-CZ" dirty="0" smtClean="0"/>
              <a:t>11. Europoslanci jsou voleni na: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529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d</a:t>
            </a:r>
            <a:r>
              <a:rPr lang="cs-CZ" sz="2800" b="1" dirty="0" smtClean="0"/>
              <a:t>va roky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t</a:t>
            </a:r>
            <a:r>
              <a:rPr lang="cs-CZ" sz="2800" b="1" dirty="0" smtClean="0"/>
              <a:t>ři roky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p</a:t>
            </a:r>
            <a:r>
              <a:rPr lang="cs-CZ" sz="2800" b="1" dirty="0" smtClean="0"/>
              <a:t>ět let</a:t>
            </a:r>
          </a:p>
        </p:txBody>
      </p:sp>
      <p:sp>
        <p:nvSpPr>
          <p:cNvPr id="4" name="Veselý obličej 3"/>
          <p:cNvSpPr/>
          <p:nvPr/>
        </p:nvSpPr>
        <p:spPr>
          <a:xfrm>
            <a:off x="5004048" y="3645024"/>
            <a:ext cx="1346448" cy="127444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1798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/>
          </a:bodyPr>
          <a:lstStyle/>
          <a:p>
            <a:r>
              <a:rPr lang="cs-CZ" dirty="0" smtClean="0"/>
              <a:t>12. Kdo dnes předsedá RADĚ EU?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529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Německo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Kypr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Irsko</a:t>
            </a:r>
          </a:p>
        </p:txBody>
      </p:sp>
      <p:pic>
        <p:nvPicPr>
          <p:cNvPr id="7170" name="Picture 2" descr="C:\Users\monika.brza\AppData\Local\Microsoft\Windows\Temporary Internet Files\Content.IE5\2B87PP4A\MC90042447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8388" y="3933056"/>
            <a:ext cx="1952625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7210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 fontScale="90000"/>
          </a:bodyPr>
          <a:lstStyle/>
          <a:p>
            <a:r>
              <a:rPr lang="cs-CZ" dirty="0" smtClean="0"/>
              <a:t>13. Soubor dohod, které umožňují volný pohyb osob po unii se nazývá: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529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„bezvízový systém“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„kodaňský systém“ 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„schengenský systém“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221088"/>
            <a:ext cx="1371600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2174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229600" cy="11430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/>
          </a:bodyPr>
          <a:lstStyle/>
          <a:p>
            <a:r>
              <a:rPr lang="cs-CZ" dirty="0" smtClean="0"/>
              <a:t>14. „Strukturální fondy“ jsou: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529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fondy unie, jejichž prostřednictvím se rozdělují finance ke snížení sociálních a ekonomických rozdílů mezi státy a regiony EU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f</a:t>
            </a:r>
            <a:r>
              <a:rPr lang="cs-CZ" sz="2800" b="1" dirty="0" smtClean="0"/>
              <a:t>ondy unie, sloužící jako finanční rezerva v době krize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f</a:t>
            </a:r>
            <a:r>
              <a:rPr lang="cs-CZ" sz="2800" b="1" smtClean="0"/>
              <a:t>ondy </a:t>
            </a:r>
            <a:r>
              <a:rPr lang="cs-CZ" sz="2800" b="1" dirty="0" smtClean="0"/>
              <a:t>určené na infrastrukturu</a:t>
            </a:r>
          </a:p>
        </p:txBody>
      </p:sp>
      <p:pic>
        <p:nvPicPr>
          <p:cNvPr id="7170" name="Picture 2" descr="C:\Users\monika.brza\AppData\Local\Microsoft\Windows\Temporary Internet Files\Content.IE5\2B87PP4A\MC90042447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478" y="4221088"/>
            <a:ext cx="1952625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5675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229600" cy="11430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/>
          </a:bodyPr>
          <a:lstStyle/>
          <a:p>
            <a:r>
              <a:rPr lang="cs-CZ" dirty="0" smtClean="0"/>
              <a:t>15. Součástí měnové unie není: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529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Velká Británie, Dánsko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Slovensko, Německo,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Řecko, Francie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4551249"/>
            <a:ext cx="1371600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4162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229600" cy="11430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/>
          </a:bodyPr>
          <a:lstStyle/>
          <a:p>
            <a:r>
              <a:rPr lang="cs-CZ" dirty="0" smtClean="0"/>
              <a:t>16. Směrnice jsou: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529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závazné pro vybrané </a:t>
            </a:r>
            <a:r>
              <a:rPr lang="cs-CZ" sz="2800" b="1" dirty="0"/>
              <a:t>státy</a:t>
            </a: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z</a:t>
            </a:r>
            <a:r>
              <a:rPr lang="cs-CZ" sz="2800" b="1" dirty="0" smtClean="0"/>
              <a:t>ávazné pro </a:t>
            </a:r>
            <a:r>
              <a:rPr lang="cs-CZ" sz="2800" b="1" dirty="0"/>
              <a:t>všechny země pouze v </a:t>
            </a:r>
            <a:r>
              <a:rPr lang="cs-CZ" sz="2800" b="1" dirty="0" smtClean="0"/>
              <a:t>cíli, který stanoví</a:t>
            </a:r>
            <a:endParaRPr lang="cs-CZ" sz="2800" b="1" dirty="0"/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zcela nezávazné</a:t>
            </a:r>
            <a:endParaRPr lang="cs-CZ" sz="2800" b="1" dirty="0" smtClean="0"/>
          </a:p>
        </p:txBody>
      </p:sp>
      <p:pic>
        <p:nvPicPr>
          <p:cNvPr id="7170" name="Picture 2" descr="C:\Users\monika.brza\AppData\Local\Microsoft\Windows\Temporary Internet Files\Content.IE5\2B87PP4A\MC90042447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149080"/>
            <a:ext cx="1952625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0052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229600" cy="11430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/>
          </a:bodyPr>
          <a:lstStyle/>
          <a:p>
            <a:r>
              <a:rPr lang="cs-CZ" dirty="0" smtClean="0"/>
              <a:t>17. Asociační dohoda upravuje: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529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v</a:t>
            </a:r>
            <a:r>
              <a:rPr lang="cs-CZ" sz="2800" b="1" dirty="0" smtClean="0"/>
              <a:t>zájemné vztahy mezi státy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v</a:t>
            </a:r>
            <a:r>
              <a:rPr lang="cs-CZ" sz="2800" b="1" dirty="0" smtClean="0"/>
              <a:t>zájemná práva a povinnosti mezi unií a nečlenským státem v několika oblastech s cílem vstupu státu do EU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v</a:t>
            </a:r>
            <a:r>
              <a:rPr lang="cs-CZ" sz="2800" b="1" dirty="0" smtClean="0"/>
              <a:t>zájemné vztahy v oblasti justice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221088"/>
            <a:ext cx="1656184" cy="1657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9675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229600" cy="11430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/>
          </a:bodyPr>
          <a:lstStyle/>
          <a:p>
            <a:r>
              <a:rPr lang="cs-CZ" dirty="0" smtClean="0"/>
              <a:t>18. ČR vstoupila do EU: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529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1.5.2003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1.5.2005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1.5.2004</a:t>
            </a:r>
          </a:p>
        </p:txBody>
      </p:sp>
      <p:pic>
        <p:nvPicPr>
          <p:cNvPr id="7170" name="Picture 2" descr="C:\Users\monika.brza\AppData\Local\Microsoft\Windows\Temporary Internet Files\Content.IE5\2B87PP4A\MC90042447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4149080"/>
            <a:ext cx="1952625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4709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 fontScale="90000"/>
          </a:bodyPr>
          <a:lstStyle/>
          <a:p>
            <a:r>
              <a:rPr lang="cs-CZ" dirty="0" smtClean="0"/>
              <a:t>1. EURATOM byl podepsán těmito státy: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Velká Británie, Nizozemí, Lucembursko, Francie, Itálie, Německo 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Belgie,</a:t>
            </a:r>
            <a:r>
              <a:rPr lang="cs-CZ" sz="2800" b="1" dirty="0"/>
              <a:t> Nizozemí, Lucembursko, Francie, Itálie, </a:t>
            </a:r>
            <a:r>
              <a:rPr lang="cs-CZ" sz="2800" b="1" dirty="0" smtClean="0"/>
              <a:t>Německo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Belgie, Nizozemí, </a:t>
            </a:r>
            <a:r>
              <a:rPr lang="cs-CZ" sz="2800" b="1" dirty="0" smtClean="0"/>
              <a:t>Švýcarsko</a:t>
            </a:r>
            <a:r>
              <a:rPr lang="cs-CZ" sz="2800" b="1" dirty="0"/>
              <a:t>, Francie, Itálie, </a:t>
            </a:r>
            <a:r>
              <a:rPr lang="cs-CZ" sz="2800" b="1" dirty="0" smtClean="0"/>
              <a:t>Německo </a:t>
            </a:r>
          </a:p>
        </p:txBody>
      </p:sp>
      <p:sp>
        <p:nvSpPr>
          <p:cNvPr id="4" name="Veselý obličej 3"/>
          <p:cNvSpPr/>
          <p:nvPr/>
        </p:nvSpPr>
        <p:spPr>
          <a:xfrm>
            <a:off x="7524328" y="3789040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9220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Mgr. Monika </a:t>
            </a:r>
            <a:r>
              <a:rPr lang="cs-CZ" dirty="0" err="1" smtClean="0">
                <a:solidFill>
                  <a:schemeClr val="tx1"/>
                </a:solidFill>
              </a:rPr>
              <a:t>Brzá</a:t>
            </a:r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Zdroj obrazového materiálu: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KLIPARTY MS OFFICE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Veselý obličej 3"/>
          <p:cNvSpPr/>
          <p:nvPr/>
        </p:nvSpPr>
        <p:spPr>
          <a:xfrm>
            <a:off x="4095475" y="1085350"/>
            <a:ext cx="914400" cy="914400"/>
          </a:xfrm>
          <a:prstGeom prst="smileyFace">
            <a:avLst/>
          </a:prstGeom>
          <a:solidFill>
            <a:srgbClr val="FFFF00"/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RelaxedModerately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253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/>
          <a:lstStyle/>
          <a:p>
            <a:r>
              <a:rPr lang="cs-CZ" dirty="0" smtClean="0"/>
              <a:t>2. Jean </a:t>
            </a:r>
            <a:r>
              <a:rPr lang="cs-CZ" dirty="0" err="1" smtClean="0"/>
              <a:t>Monnet</a:t>
            </a:r>
            <a:r>
              <a:rPr lang="cs-CZ" dirty="0" smtClean="0"/>
              <a:t> byl: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f</a:t>
            </a:r>
            <a:r>
              <a:rPr lang="cs-CZ" sz="2800" b="1" dirty="0" smtClean="0"/>
              <a:t>rancouzský ekonom, tvůrce plánu sektorové integrace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n</a:t>
            </a:r>
            <a:r>
              <a:rPr lang="cs-CZ" sz="2800" b="1" dirty="0" smtClean="0"/>
              <a:t>ěmecký ekonom , duchovní vůdce </a:t>
            </a:r>
            <a:r>
              <a:rPr lang="cs-CZ" sz="2800" b="1" dirty="0"/>
              <a:t>evropské </a:t>
            </a:r>
            <a:r>
              <a:rPr lang="cs-CZ" sz="2800" b="1" dirty="0" smtClean="0"/>
              <a:t>integrace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italský premiér</a:t>
            </a:r>
            <a:endParaRPr lang="cs-CZ" sz="2800" b="1" dirty="0"/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lvl="1"/>
            <a:endParaRPr lang="cs-CZ" sz="2400" b="1" dirty="0" smtClean="0"/>
          </a:p>
        </p:txBody>
      </p:sp>
      <p:pic>
        <p:nvPicPr>
          <p:cNvPr id="1026" name="Picture 2" descr="C:\Users\monika.brza\AppData\Local\Microsoft\Windows\Temporary Internet Files\Content.IE5\2B87PP4A\MC90003900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6488" y="3733800"/>
            <a:ext cx="2146300" cy="1982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087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 fontScale="90000"/>
          </a:bodyPr>
          <a:lstStyle/>
          <a:p>
            <a:r>
              <a:rPr lang="cs-CZ" dirty="0" smtClean="0"/>
              <a:t>3. Hlavním cílem  </a:t>
            </a:r>
            <a:r>
              <a:rPr lang="cs-CZ" dirty="0" err="1" smtClean="0"/>
              <a:t>Marschallova</a:t>
            </a:r>
            <a:r>
              <a:rPr lang="cs-CZ" dirty="0" smtClean="0"/>
              <a:t> plánu bylo: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s</a:t>
            </a:r>
            <a:r>
              <a:rPr lang="cs-CZ" sz="2800" b="1" dirty="0" smtClean="0"/>
              <a:t>blížení Německa a Itálie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p</a:t>
            </a:r>
            <a:r>
              <a:rPr lang="cs-CZ" sz="2800" b="1" dirty="0" smtClean="0"/>
              <a:t>omoc válkou poraženému Německu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o</a:t>
            </a:r>
            <a:r>
              <a:rPr lang="cs-CZ" sz="2800" b="1" dirty="0" smtClean="0"/>
              <a:t>živení evropských ekonomik po 2.sv.válce</a:t>
            </a:r>
          </a:p>
        </p:txBody>
      </p:sp>
      <p:sp>
        <p:nvSpPr>
          <p:cNvPr id="5" name="Šipka doleva 4"/>
          <p:cNvSpPr/>
          <p:nvPr/>
        </p:nvSpPr>
        <p:spPr>
          <a:xfrm rot="5400000">
            <a:off x="3851920" y="5112362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9484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/>
          </a:bodyPr>
          <a:lstStyle/>
          <a:p>
            <a:r>
              <a:rPr lang="cs-CZ" dirty="0" smtClean="0"/>
              <a:t>4. Den Evropy se slaví: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28. března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9. června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9. května</a:t>
            </a:r>
            <a:endParaRPr lang="cs-CZ" sz="2800" dirty="0" smtClean="0"/>
          </a:p>
          <a:p>
            <a:pPr lvl="2"/>
            <a:endParaRPr lang="cs-CZ" dirty="0"/>
          </a:p>
          <a:p>
            <a:pPr lvl="2"/>
            <a:endParaRPr lang="cs-CZ" dirty="0" smtClean="0"/>
          </a:p>
        </p:txBody>
      </p:sp>
      <p:pic>
        <p:nvPicPr>
          <p:cNvPr id="1026" name="Picture 2" descr="C:\Users\monika.brza\AppData\Local\Microsoft\Windows\Temporary Internet Files\Content.IE5\NHLN3W2N\MC90029585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7236" y="5013176"/>
            <a:ext cx="2052216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9307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 fontScale="90000"/>
          </a:bodyPr>
          <a:lstStyle/>
          <a:p>
            <a:r>
              <a:rPr lang="cs-CZ" dirty="0" smtClean="0"/>
              <a:t>5. Smlouva o Evropské unii se jmenuje: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Slučovací smlouva</a:t>
            </a:r>
          </a:p>
          <a:p>
            <a:pPr marL="457200" indent="-457200">
              <a:buFont typeface="+mj-lt"/>
              <a:buAutoNum type="alphaLcParenR"/>
            </a:pPr>
            <a:endParaRPr lang="cs-CZ" sz="24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Maastrichtská smlouva</a:t>
            </a:r>
          </a:p>
          <a:p>
            <a:pPr marL="457200" indent="-457200">
              <a:buFont typeface="+mj-lt"/>
              <a:buAutoNum type="alphaLcParenR"/>
            </a:pPr>
            <a:endParaRPr lang="cs-CZ" sz="24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Amsterodamská smlouva</a:t>
            </a:r>
          </a:p>
          <a:p>
            <a:endParaRPr lang="cs-CZ" sz="2400" dirty="0" smtClean="0"/>
          </a:p>
          <a:p>
            <a:pPr lvl="1"/>
            <a:endParaRPr lang="cs-CZ" sz="2400" dirty="0" smtClean="0"/>
          </a:p>
        </p:txBody>
      </p:sp>
      <p:pic>
        <p:nvPicPr>
          <p:cNvPr id="2050" name="Picture 2" descr="C:\Users\monika.brza\AppData\Local\Microsoft\Windows\Temporary Internet Files\Content.IE5\MLVJZJVL\MC90009003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438295"/>
            <a:ext cx="2808163" cy="2182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4513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 fontScale="90000"/>
          </a:bodyPr>
          <a:lstStyle/>
          <a:p>
            <a:r>
              <a:rPr lang="cs-CZ" dirty="0" smtClean="0"/>
              <a:t>6. V rámci „západního šíření“ do ES vstoupily: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Švédsko, Irsko, Velká Británie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Velká Británie, Norsko, Irsko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Velká Británie, Dánsko, Irsko</a:t>
            </a:r>
            <a:endParaRPr lang="cs-CZ" sz="2800" dirty="0" smtClean="0"/>
          </a:p>
          <a:p>
            <a:pPr lvl="1"/>
            <a:endParaRPr lang="cs-CZ" sz="2400" dirty="0" smtClean="0"/>
          </a:p>
        </p:txBody>
      </p:sp>
      <p:pic>
        <p:nvPicPr>
          <p:cNvPr id="3074" name="Picture 2" descr="C:\Users\monika.brza\AppData\Local\Microsoft\Windows\Temporary Internet Files\Content.IE5\MLVJZJVL\MC90041131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501008"/>
            <a:ext cx="1141413" cy="2646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3280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 fontScale="90000"/>
          </a:bodyPr>
          <a:lstStyle/>
          <a:p>
            <a:r>
              <a:rPr lang="cs-CZ" dirty="0" smtClean="0"/>
              <a:t>7. „Maastrichtský chrám“ ve třetím pilíři zahrnuje: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8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oblast justice a vnitřních věcí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ES, Euratom, ESUO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s</a:t>
            </a:r>
            <a:r>
              <a:rPr lang="cs-CZ" sz="2800" b="1" dirty="0" smtClean="0"/>
              <a:t>polečnou nukleární politiku</a:t>
            </a:r>
          </a:p>
        </p:txBody>
      </p:sp>
      <p:pic>
        <p:nvPicPr>
          <p:cNvPr id="4098" name="Picture 2" descr="C:\Users\monika.brza\AppData\Local\Microsoft\Windows\Temporary Internet Files\Content.IE5\2B87PP4A\MC90023446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221088"/>
            <a:ext cx="2197100" cy="1983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8685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/>
          </a:bodyPr>
          <a:lstStyle/>
          <a:p>
            <a:r>
              <a:rPr lang="cs-CZ" dirty="0" smtClean="0"/>
              <a:t>8. „Motto  EU“ zní: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„jednotná v plánování“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„jednotná v rozmanitosti“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„jednotná v názorech“</a:t>
            </a:r>
          </a:p>
        </p:txBody>
      </p:sp>
      <p:sp>
        <p:nvSpPr>
          <p:cNvPr id="4" name="Veselý obličej 3"/>
          <p:cNvSpPr/>
          <p:nvPr/>
        </p:nvSpPr>
        <p:spPr>
          <a:xfrm>
            <a:off x="5292080" y="3501008"/>
            <a:ext cx="1584176" cy="141845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38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422</Words>
  <Application>Microsoft Office PowerPoint</Application>
  <PresentationFormat>Předvádění na obrazovce (4:3)</PresentationFormat>
  <Paragraphs>120</Paragraphs>
  <Slides>20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Motiv systému Office</vt:lpstr>
      <vt:lpstr>DUM 6</vt:lpstr>
      <vt:lpstr>1. EURATOM byl podepsán těmito státy:</vt:lpstr>
      <vt:lpstr>2. Jean Monnet byl:</vt:lpstr>
      <vt:lpstr>3. Hlavním cílem  Marschallova plánu bylo:</vt:lpstr>
      <vt:lpstr>4. Den Evropy se slaví:</vt:lpstr>
      <vt:lpstr>5. Smlouva o Evropské unii se jmenuje: </vt:lpstr>
      <vt:lpstr>6. V rámci „západního šíření“ do ES vstoupily:</vt:lpstr>
      <vt:lpstr>7. „Maastrichtský chrám“ ve třetím pilíři zahrnuje:</vt:lpstr>
      <vt:lpstr>8. „Motto  EU“ zní: </vt:lpstr>
      <vt:lpstr>9. Pravidla fungování institucí EU výrazně změnila:</vt:lpstr>
      <vt:lpstr>10. Do kterého orgánu EU zaznamenáme přímou volbu?</vt:lpstr>
      <vt:lpstr>11. Europoslanci jsou voleni na:</vt:lpstr>
      <vt:lpstr>12. Kdo dnes předsedá RADĚ EU?</vt:lpstr>
      <vt:lpstr>13. Soubor dohod, které umožňují volný pohyb osob po unii se nazývá:</vt:lpstr>
      <vt:lpstr>14. „Strukturální fondy“ jsou:</vt:lpstr>
      <vt:lpstr>15. Součástí měnové unie není:</vt:lpstr>
      <vt:lpstr>16. Směrnice jsou:</vt:lpstr>
      <vt:lpstr>17. Asociační dohoda upravuje:</vt:lpstr>
      <vt:lpstr>18. ČR vstoupila do EU: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DUM 6</dc:title>
  <dc:creator>Administrator</dc:creator>
  <cp:lastModifiedBy>Administrator</cp:lastModifiedBy>
  <cp:revision>69</cp:revision>
  <dcterms:created xsi:type="dcterms:W3CDTF">2013-01-14T16:55:44Z</dcterms:created>
  <dcterms:modified xsi:type="dcterms:W3CDTF">2013-05-14T10:44:59Z</dcterms:modified>
</cp:coreProperties>
</file>