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6BE6-1A1C-4DD0-BC08-E91BE56B761A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A8D-578D-441D-A23C-B31B50A88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2053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6BE6-1A1C-4DD0-BC08-E91BE56B761A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A8D-578D-441D-A23C-B31B50A88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8766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6BE6-1A1C-4DD0-BC08-E91BE56B761A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A8D-578D-441D-A23C-B31B50A88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8099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6BE6-1A1C-4DD0-BC08-E91BE56B761A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A8D-578D-441D-A23C-B31B50A88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1277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6BE6-1A1C-4DD0-BC08-E91BE56B761A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A8D-578D-441D-A23C-B31B50A88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0519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6BE6-1A1C-4DD0-BC08-E91BE56B761A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A8D-578D-441D-A23C-B31B50A88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0218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6BE6-1A1C-4DD0-BC08-E91BE56B761A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A8D-578D-441D-A23C-B31B50A88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6908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6BE6-1A1C-4DD0-BC08-E91BE56B761A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A8D-578D-441D-A23C-B31B50A88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5074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6BE6-1A1C-4DD0-BC08-E91BE56B761A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A8D-578D-441D-A23C-B31B50A88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3836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6BE6-1A1C-4DD0-BC08-E91BE56B761A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A8D-578D-441D-A23C-B31B50A88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3349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6BE6-1A1C-4DD0-BC08-E91BE56B761A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A8D-578D-441D-A23C-B31B50A88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9120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D6BE6-1A1C-4DD0-BC08-E91BE56B761A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02A8D-578D-441D-A23C-B31B50A88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254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2492895"/>
          </a:xfrm>
          <a:solidFill>
            <a:srgbClr val="00B050"/>
          </a:solidFill>
        </p:spPr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Volby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0" y="2492896"/>
            <a:ext cx="9144000" cy="4365104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sz="4800" b="1" dirty="0" smtClean="0">
                <a:solidFill>
                  <a:schemeClr val="tx1"/>
                </a:solidFill>
                <a:latin typeface="Franklin Gothic Medium" pitchFamily="34" charset="0"/>
              </a:rPr>
              <a:t>volební systémy</a:t>
            </a:r>
          </a:p>
          <a:p>
            <a:endParaRPr lang="cs-CZ" b="1" dirty="0" smtClean="0">
              <a:latin typeface="Franklin Gothic Medium" pitchFamily="34" charset="0"/>
            </a:endParaRPr>
          </a:p>
          <a:p>
            <a:endParaRPr lang="cs-CZ" b="1" dirty="0">
              <a:latin typeface="Franklin Gothic Medium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6732240" y="188640"/>
            <a:ext cx="2771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dirty="0" smtClean="0"/>
              <a:t>VY_32_INOVACE_29-12</a:t>
            </a:r>
            <a:r>
              <a:rPr lang="cs-CZ" sz="1400" dirty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cs-CZ" sz="1400" dirty="0">
                <a:solidFill>
                  <a:schemeClr val="bg1">
                    <a:lumMod val="65000"/>
                  </a:schemeClr>
                </a:solidFill>
              </a:rPr>
            </a:b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1299374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2800" dirty="0" smtClean="0"/>
              <a:t>Formy přímé demokracie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2400" b="1" i="1" dirty="0" smtClean="0"/>
              <a:t>Přímá demokracie</a:t>
            </a:r>
          </a:p>
          <a:p>
            <a:pPr lvl="2"/>
            <a:r>
              <a:rPr lang="cs-CZ" dirty="0" smtClean="0"/>
              <a:t>bezprostřední rozhodování lidí o politických záležitostech státu</a:t>
            </a:r>
          </a:p>
          <a:p>
            <a:pPr lvl="2"/>
            <a:r>
              <a:rPr lang="cs-CZ" dirty="0" smtClean="0"/>
              <a:t>neexistuje jako ucelený politický systém</a:t>
            </a:r>
          </a:p>
          <a:p>
            <a:r>
              <a:rPr lang="cs-CZ" sz="2400" b="1" i="1" dirty="0" smtClean="0"/>
              <a:t>Formy</a:t>
            </a:r>
          </a:p>
          <a:p>
            <a:pPr lvl="2"/>
            <a:r>
              <a:rPr lang="cs-CZ" dirty="0"/>
              <a:t>r</a:t>
            </a:r>
            <a:r>
              <a:rPr lang="cs-CZ" dirty="0" smtClean="0"/>
              <a:t>eferendum – hlasování voličů o závažné politické otázce</a:t>
            </a:r>
          </a:p>
          <a:p>
            <a:pPr lvl="2"/>
            <a:r>
              <a:rPr lang="cs-CZ" dirty="0"/>
              <a:t>p</a:t>
            </a:r>
            <a:r>
              <a:rPr lang="cs-CZ" dirty="0" smtClean="0"/>
              <a:t>lebiscit</a:t>
            </a:r>
          </a:p>
          <a:p>
            <a:pPr lvl="2"/>
            <a:r>
              <a:rPr lang="cs-CZ" dirty="0"/>
              <a:t>i</a:t>
            </a:r>
            <a:r>
              <a:rPr lang="cs-CZ" dirty="0" smtClean="0"/>
              <a:t>niciativa – právo občanů iniciovat zákony nebo vyhlášení referenda</a:t>
            </a:r>
          </a:p>
          <a:p>
            <a:pPr lvl="2"/>
            <a:r>
              <a:rPr lang="cs-CZ" dirty="0" smtClean="0"/>
              <a:t>odvolání – reprezentantů nebo jiných volených úředníků</a:t>
            </a:r>
            <a:endParaRPr lang="cs-CZ" dirty="0"/>
          </a:p>
        </p:txBody>
      </p:sp>
      <p:pic>
        <p:nvPicPr>
          <p:cNvPr id="3074" name="Picture 2" descr="C:\Users\monika.brza\AppData\Local\Microsoft\Windows\Temporary Internet Files\Content.IE5\ISIL6TDR\MC90030131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138" y="5310188"/>
            <a:ext cx="1811337" cy="1074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658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05064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dirty="0" smtClean="0"/>
              <a:t> </a:t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Děkuji </a:t>
            </a:r>
            <a:r>
              <a:rPr lang="cs-CZ" dirty="0"/>
              <a:t>za pozornost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2379" y="3861048"/>
            <a:ext cx="9144000" cy="2996952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dirty="0"/>
              <a:t>Mgr. Monika </a:t>
            </a:r>
            <a:r>
              <a:rPr lang="cs-CZ" dirty="0" err="1"/>
              <a:t>Brzá</a:t>
            </a:r>
            <a:endParaRPr lang="cs-CZ" dirty="0"/>
          </a:p>
          <a:p>
            <a:pPr algn="ctr"/>
            <a:r>
              <a:rPr lang="cs-CZ" dirty="0"/>
              <a:t>Zdroj obrazového materiálu:</a:t>
            </a:r>
          </a:p>
          <a:p>
            <a:pPr algn="ctr"/>
            <a:r>
              <a:rPr lang="cs-CZ" dirty="0"/>
              <a:t>KLIPARTY MS OFFICE</a:t>
            </a:r>
          </a:p>
          <a:p>
            <a:endParaRPr lang="cs-CZ" dirty="0"/>
          </a:p>
        </p:txBody>
      </p:sp>
      <p:sp>
        <p:nvSpPr>
          <p:cNvPr id="2" name="Veselý obličej 1"/>
          <p:cNvSpPr/>
          <p:nvPr/>
        </p:nvSpPr>
        <p:spPr>
          <a:xfrm>
            <a:off x="3865774" y="883925"/>
            <a:ext cx="1152128" cy="1058416"/>
          </a:xfrm>
          <a:prstGeom prst="smileyFace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4691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2800" dirty="0" smtClean="0"/>
              <a:t>Volby, volební systémy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r>
              <a:rPr lang="cs-CZ" sz="2400" b="1" i="1" dirty="0" smtClean="0"/>
              <a:t>Volby</a:t>
            </a:r>
            <a:endParaRPr lang="cs-CZ" sz="2400" b="1" dirty="0"/>
          </a:p>
          <a:p>
            <a:pPr marL="971550" lvl="2" indent="-171450"/>
            <a:r>
              <a:rPr lang="cs-CZ" dirty="0" smtClean="0"/>
              <a:t>akt, při kterém volí právoplatní voliči své zástupce do funkcí nebo orgánů</a:t>
            </a:r>
          </a:p>
          <a:p>
            <a:pPr marL="971550" lvl="2" indent="-171450"/>
            <a:r>
              <a:rPr lang="cs-CZ" dirty="0" smtClean="0"/>
              <a:t>důležitý demokratický způsob výběru</a:t>
            </a:r>
          </a:p>
          <a:p>
            <a:pPr marL="971550" lvl="2" indent="-171450"/>
            <a:r>
              <a:rPr lang="cs-CZ" dirty="0" smtClean="0"/>
              <a:t>slouží k zastupování lidí</a:t>
            </a:r>
          </a:p>
          <a:p>
            <a:pPr marL="971550" lvl="2" indent="-171450"/>
            <a:r>
              <a:rPr lang="cs-CZ" dirty="0" smtClean="0"/>
              <a:t>garantují základní demokratické principy</a:t>
            </a:r>
          </a:p>
          <a:p>
            <a:pPr marL="971550" lvl="2" indent="-171450"/>
            <a:r>
              <a:rPr lang="cs-CZ" dirty="0" smtClean="0"/>
              <a:t>forma nepřímé demokracie</a:t>
            </a:r>
          </a:p>
          <a:p>
            <a:pPr marL="171450" indent="-171450"/>
            <a:r>
              <a:rPr lang="cs-CZ" sz="2400" dirty="0" smtClean="0"/>
              <a:t> </a:t>
            </a:r>
            <a:r>
              <a:rPr lang="cs-CZ" sz="2400" b="1" i="1" dirty="0" smtClean="0"/>
              <a:t>Volební systémy</a:t>
            </a:r>
          </a:p>
          <a:p>
            <a:pPr marL="971550" lvl="2" indent="-171450"/>
            <a:r>
              <a:rPr lang="cs-CZ" dirty="0" smtClean="0"/>
              <a:t>ústavou nebo zákonem stanovený způsob voleb do zastupitelských orgánů</a:t>
            </a:r>
          </a:p>
          <a:p>
            <a:pPr marL="971550" lvl="2" indent="-171450"/>
            <a:r>
              <a:rPr lang="cs-CZ" dirty="0"/>
              <a:t>v</a:t>
            </a:r>
            <a:r>
              <a:rPr lang="cs-CZ" dirty="0" smtClean="0"/>
              <a:t>ětšinový volební systém</a:t>
            </a:r>
          </a:p>
          <a:p>
            <a:pPr marL="971550" lvl="2" indent="-171450"/>
            <a:r>
              <a:rPr lang="cs-CZ" dirty="0"/>
              <a:t>s</a:t>
            </a:r>
            <a:r>
              <a:rPr lang="cs-CZ" dirty="0" smtClean="0"/>
              <a:t>ystém poměrného zastoupení</a:t>
            </a:r>
          </a:p>
          <a:p>
            <a:pPr marL="971550" lvl="2" indent="-171450"/>
            <a:r>
              <a:rPr lang="cs-CZ" dirty="0" smtClean="0"/>
              <a:t>kombinovaný volební systém</a:t>
            </a:r>
          </a:p>
          <a:p>
            <a:pPr marL="171450" indent="-171450"/>
            <a:endParaRPr lang="cs-CZ" sz="2000" dirty="0" smtClean="0"/>
          </a:p>
          <a:p>
            <a:endParaRPr lang="cs-CZ" sz="2000" dirty="0"/>
          </a:p>
        </p:txBody>
      </p:sp>
      <p:pic>
        <p:nvPicPr>
          <p:cNvPr id="1026" name="Picture 2" descr="C:\Users\monika.brza\AppData\Local\Microsoft\Windows\Temporary Internet Files\Content.IE5\FKRRKEKX\MC90030131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2570163"/>
            <a:ext cx="1625600" cy="1817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7251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3600" dirty="0" smtClean="0"/>
              <a:t>Historie voleb</a:t>
            </a:r>
            <a:r>
              <a:rPr lang="cs-CZ" sz="2800" dirty="0" smtClean="0"/>
              <a:t/>
            </a:r>
            <a:br>
              <a:rPr lang="cs-CZ" sz="2800" dirty="0" smtClean="0"/>
            </a:b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2400" b="1" i="1" dirty="0" smtClean="0"/>
              <a:t>Antické Řecko</a:t>
            </a:r>
          </a:p>
          <a:p>
            <a:pPr lvl="2"/>
            <a:r>
              <a:rPr lang="cs-CZ" dirty="0" smtClean="0"/>
              <a:t>ostrakismus, střepinový soud</a:t>
            </a:r>
          </a:p>
          <a:p>
            <a:pPr lvl="2"/>
            <a:endParaRPr lang="cs-CZ" dirty="0" smtClean="0"/>
          </a:p>
          <a:p>
            <a:pPr marL="571500" indent="-457200"/>
            <a:r>
              <a:rPr lang="cs-CZ" sz="2400" b="1" i="1" dirty="0" smtClean="0"/>
              <a:t>18. století</a:t>
            </a:r>
          </a:p>
          <a:p>
            <a:pPr marL="1371600" lvl="2" indent="-457200"/>
            <a:r>
              <a:rPr lang="cs-CZ" dirty="0" smtClean="0"/>
              <a:t>Rousseau, </a:t>
            </a:r>
            <a:r>
              <a:rPr lang="cs-CZ" dirty="0" err="1" smtClean="0"/>
              <a:t>Condorcet</a:t>
            </a:r>
            <a:endParaRPr lang="cs-CZ" dirty="0" smtClean="0"/>
          </a:p>
          <a:p>
            <a:pPr marL="1371600" lvl="2" indent="-457200"/>
            <a:r>
              <a:rPr lang="cs-CZ" dirty="0" smtClean="0"/>
              <a:t>Ústavy USA, Polska, Francie</a:t>
            </a:r>
          </a:p>
          <a:p>
            <a:pPr marL="914400" lvl="2" indent="0">
              <a:buNone/>
            </a:pPr>
            <a:endParaRPr lang="cs-CZ" dirty="0" smtClean="0"/>
          </a:p>
          <a:p>
            <a:pPr marL="571500" indent="-457200"/>
            <a:r>
              <a:rPr lang="cs-CZ" sz="2400" b="1" i="1" dirty="0" smtClean="0"/>
              <a:t>Různé úrovně voleb</a:t>
            </a:r>
          </a:p>
          <a:p>
            <a:pPr marL="1371600" lvl="2" indent="-457200"/>
            <a:r>
              <a:rPr lang="cs-CZ" dirty="0"/>
              <a:t>v</a:t>
            </a:r>
            <a:r>
              <a:rPr lang="cs-CZ" dirty="0" smtClean="0"/>
              <a:t>olba předsedy třídy, volba předsedy SRPŠ, volba předsedy politické strany, volba papeže, volba generálního tajemníka OSN…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4336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3600" dirty="0" smtClean="0"/>
              <a:t>Funkce a znaky voleb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2400" dirty="0"/>
              <a:t>p</a:t>
            </a:r>
            <a:r>
              <a:rPr lang="cs-CZ" sz="2400" dirty="0" smtClean="0"/>
              <a:t>okojná změna vlády</a:t>
            </a:r>
          </a:p>
          <a:p>
            <a:r>
              <a:rPr lang="cs-CZ" sz="2400" dirty="0"/>
              <a:t>u</a:t>
            </a:r>
            <a:r>
              <a:rPr lang="cs-CZ" sz="2400" dirty="0" smtClean="0"/>
              <a:t>rčí, kdo bude vládnout a jakou silou</a:t>
            </a:r>
          </a:p>
          <a:p>
            <a:r>
              <a:rPr lang="cs-CZ" sz="2400" dirty="0"/>
              <a:t>v</a:t>
            </a:r>
            <a:r>
              <a:rPr lang="cs-CZ" sz="2400" dirty="0" smtClean="0"/>
              <a:t>yjádří mínění voličů</a:t>
            </a:r>
          </a:p>
          <a:p>
            <a:r>
              <a:rPr lang="cs-CZ" sz="2400" dirty="0"/>
              <a:t>u</a:t>
            </a:r>
            <a:r>
              <a:rPr lang="cs-CZ" sz="2400" dirty="0" smtClean="0"/>
              <a:t>dělí legitimitu vládě a parlamentu</a:t>
            </a:r>
          </a:p>
          <a:p>
            <a:r>
              <a:rPr lang="cs-CZ" sz="2400" dirty="0" smtClean="0"/>
              <a:t>zajistí zpětnou vazbu pro občany i pro politiky</a:t>
            </a:r>
          </a:p>
          <a:p>
            <a:r>
              <a:rPr lang="cs-CZ" sz="2400" dirty="0"/>
              <a:t>p</a:t>
            </a:r>
            <a:r>
              <a:rPr lang="cs-CZ" sz="2400" dirty="0" smtClean="0"/>
              <a:t>oskytnou občanům možnost kontrolovat vládu a jí zvolenou politiku</a:t>
            </a:r>
          </a:p>
          <a:p>
            <a:pPr marL="0" indent="0">
              <a:buNone/>
            </a:pPr>
            <a:r>
              <a:rPr lang="cs-CZ" sz="2400" b="1" i="1" dirty="0" smtClean="0"/>
              <a:t>Volební právo stojí na těchto principech </a:t>
            </a:r>
            <a:r>
              <a:rPr lang="cs-CZ" sz="2400" i="1" dirty="0" smtClean="0"/>
              <a:t>(znacích)</a:t>
            </a:r>
          </a:p>
          <a:p>
            <a:r>
              <a:rPr lang="cs-CZ" sz="2400" dirty="0"/>
              <a:t>v</a:t>
            </a:r>
            <a:r>
              <a:rPr lang="cs-CZ" sz="2400" dirty="0" smtClean="0"/>
              <a:t>šeobecné</a:t>
            </a:r>
          </a:p>
          <a:p>
            <a:r>
              <a:rPr lang="cs-CZ" sz="2400" dirty="0"/>
              <a:t>r</a:t>
            </a:r>
            <a:r>
              <a:rPr lang="cs-CZ" sz="2400" dirty="0" smtClean="0"/>
              <a:t>ovné</a:t>
            </a:r>
          </a:p>
          <a:p>
            <a:r>
              <a:rPr lang="cs-CZ" sz="2400" dirty="0"/>
              <a:t>t</a:t>
            </a:r>
            <a:r>
              <a:rPr lang="cs-CZ" sz="2400" dirty="0" smtClean="0"/>
              <a:t>ajné</a:t>
            </a:r>
          </a:p>
          <a:p>
            <a:r>
              <a:rPr lang="cs-CZ" sz="2400" dirty="0" smtClean="0"/>
              <a:t>přímé</a:t>
            </a:r>
          </a:p>
          <a:p>
            <a:pPr marL="0" indent="0">
              <a:buNone/>
            </a:pPr>
            <a:endParaRPr lang="cs-CZ" sz="2000" dirty="0"/>
          </a:p>
        </p:txBody>
      </p:sp>
      <p:pic>
        <p:nvPicPr>
          <p:cNvPr id="2050" name="Picture 2" descr="C:\Users\monika.brza\AppData\Local\Microsoft\Windows\Temporary Internet Files\Content.IE5\KWD1AFXN\MC90030139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763" y="4770438"/>
            <a:ext cx="1808162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1762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3600" dirty="0" smtClean="0"/>
              <a:t>Volební systémy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2400" i="1" dirty="0" smtClean="0"/>
              <a:t>Většinový (majoritní) systém</a:t>
            </a:r>
          </a:p>
          <a:p>
            <a:pPr lvl="2"/>
            <a:r>
              <a:rPr lang="cs-CZ" dirty="0"/>
              <a:t>p</a:t>
            </a:r>
            <a:r>
              <a:rPr lang="cs-CZ" dirty="0" smtClean="0"/>
              <a:t>rincip „vítěz bere vše“</a:t>
            </a:r>
          </a:p>
          <a:p>
            <a:pPr lvl="2"/>
            <a:r>
              <a:rPr lang="cs-CZ" dirty="0"/>
              <a:t>j</a:t>
            </a:r>
            <a:r>
              <a:rPr lang="cs-CZ" dirty="0" smtClean="0"/>
              <a:t>ednokolový a dvoukolový</a:t>
            </a:r>
          </a:p>
          <a:p>
            <a:pPr lvl="2"/>
            <a:r>
              <a:rPr lang="cs-CZ" dirty="0" smtClean="0"/>
              <a:t>v ČR – volby do Senátu</a:t>
            </a:r>
          </a:p>
          <a:p>
            <a:pPr marL="457200"/>
            <a:r>
              <a:rPr lang="cs-CZ" sz="2400" i="1" dirty="0" smtClean="0"/>
              <a:t>Poměrný (proporční) systém</a:t>
            </a:r>
          </a:p>
          <a:p>
            <a:pPr marL="1257300" lvl="2"/>
            <a:r>
              <a:rPr lang="cs-CZ" dirty="0"/>
              <a:t>p</a:t>
            </a:r>
            <a:r>
              <a:rPr lang="cs-CZ" dirty="0" smtClean="0"/>
              <a:t>rocento odevzdaných hlasů odpovídá procentu reprezentantů</a:t>
            </a:r>
          </a:p>
          <a:p>
            <a:pPr marL="1257300" lvl="2"/>
            <a:r>
              <a:rPr lang="cs-CZ" dirty="0" smtClean="0"/>
              <a:t>umožní zástupce i malých stran</a:t>
            </a:r>
          </a:p>
          <a:p>
            <a:pPr marL="1257300" lvl="2"/>
            <a:r>
              <a:rPr lang="cs-CZ" dirty="0" smtClean="0"/>
              <a:t>v ČR – volby do PS, do obecních a krajských zastupitelstev</a:t>
            </a:r>
          </a:p>
          <a:p>
            <a:pPr marL="457200"/>
            <a:r>
              <a:rPr lang="cs-CZ" sz="2400" i="1" dirty="0" smtClean="0"/>
              <a:t>Smíšený volební systém</a:t>
            </a:r>
          </a:p>
          <a:p>
            <a:pPr marL="457200"/>
            <a:r>
              <a:rPr lang="cs-CZ" sz="2400" i="1" dirty="0" smtClean="0"/>
              <a:t>Preferenční volební systém</a:t>
            </a:r>
          </a:p>
          <a:p>
            <a:pPr marL="457200"/>
            <a:endParaRPr lang="cs-CZ" sz="2000" dirty="0" smtClean="0"/>
          </a:p>
          <a:p>
            <a:pPr lvl="2"/>
            <a:endParaRPr lang="cs-CZ" sz="2000" dirty="0"/>
          </a:p>
        </p:txBody>
      </p:sp>
      <p:pic>
        <p:nvPicPr>
          <p:cNvPr id="5122" name="Picture 2" descr="C:\Users\monika.brza\AppData\Local\Microsoft\Windows\Temporary Internet Files\Content.IE5\NRF39H62\MC90032012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9863" y="1931988"/>
            <a:ext cx="1814512" cy="1289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8357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3600" dirty="0" smtClean="0"/>
              <a:t>Výhody a nevýhody volebních systém</a:t>
            </a:r>
            <a:endParaRPr lang="cs-CZ" sz="36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898776" cy="525735"/>
          </a:xfr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/>
          <a:lstStyle/>
          <a:p>
            <a:r>
              <a:rPr lang="cs-CZ" b="0" dirty="0" smtClean="0"/>
              <a:t>většinový</a:t>
            </a:r>
            <a:endParaRPr lang="cs-CZ" b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898776" cy="3951288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dirty="0" smtClean="0"/>
              <a:t>menší reprezentativnost</a:t>
            </a:r>
          </a:p>
          <a:p>
            <a:r>
              <a:rPr lang="cs-CZ" dirty="0" smtClean="0"/>
              <a:t>stabilní vláda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/>
              <a:t>n</a:t>
            </a:r>
            <a:r>
              <a:rPr lang="cs-CZ" dirty="0" smtClean="0"/>
              <a:t>eumožnění existence malých stran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/>
              <a:t>s</a:t>
            </a:r>
            <a:r>
              <a:rPr lang="cs-CZ" dirty="0" smtClean="0"/>
              <a:t>nadné hlasování a vyhodnocení výsledků</a:t>
            </a:r>
          </a:p>
          <a:p>
            <a:r>
              <a:rPr lang="cs-CZ" dirty="0"/>
              <a:t>o</a:t>
            </a:r>
            <a:r>
              <a:rPr lang="cs-CZ" dirty="0" smtClean="0"/>
              <a:t>bčan zná svého zástupce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3959423" cy="525735"/>
          </a:xfr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/>
          <a:lstStyle/>
          <a:p>
            <a:r>
              <a:rPr lang="cs-CZ" b="0" dirty="0" smtClean="0"/>
              <a:t>poměrný</a:t>
            </a:r>
            <a:endParaRPr lang="cs-CZ" b="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959423" cy="3951288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cs-CZ" dirty="0" smtClean="0"/>
              <a:t>větší reprezentativnost</a:t>
            </a:r>
            <a:endParaRPr lang="cs-CZ" dirty="0"/>
          </a:p>
          <a:p>
            <a:r>
              <a:rPr lang="cs-CZ" dirty="0" smtClean="0"/>
              <a:t>méně stabilní vláda</a:t>
            </a:r>
          </a:p>
          <a:p>
            <a:r>
              <a:rPr lang="cs-CZ" dirty="0"/>
              <a:t>u</a:t>
            </a:r>
            <a:r>
              <a:rPr lang="cs-CZ" dirty="0" smtClean="0"/>
              <a:t>možňuje zastoupení menšin</a:t>
            </a:r>
          </a:p>
          <a:p>
            <a:r>
              <a:rPr lang="cs-CZ" dirty="0"/>
              <a:t>s</a:t>
            </a:r>
            <a:r>
              <a:rPr lang="cs-CZ" dirty="0" smtClean="0"/>
              <a:t>ložité hlasování i vyhodnocování</a:t>
            </a:r>
          </a:p>
          <a:p>
            <a:r>
              <a:rPr lang="cs-CZ" dirty="0"/>
              <a:t>r</a:t>
            </a:r>
            <a:r>
              <a:rPr lang="cs-CZ" dirty="0" smtClean="0"/>
              <a:t>ozhodnutí jsou výsledkem různých názorů a koaličních diskuzí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5113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3600" dirty="0" smtClean="0"/>
              <a:t>Volby v ČR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078" y="1412776"/>
            <a:ext cx="9130921" cy="5445224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2400" dirty="0" smtClean="0"/>
              <a:t>volby vyhlašuje prezident s nutností spolupodpisu předsedy vlády</a:t>
            </a:r>
          </a:p>
          <a:p>
            <a:r>
              <a:rPr lang="cs-CZ" sz="2400" dirty="0" smtClean="0"/>
              <a:t>volby jsou vyhlášeny nejpozději 90 dnů před jejich konáním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b="1" i="1" dirty="0" smtClean="0"/>
              <a:t>Volby se mohou konat</a:t>
            </a:r>
          </a:p>
          <a:p>
            <a:pPr lvl="2"/>
            <a:r>
              <a:rPr lang="cs-CZ" dirty="0"/>
              <a:t>k</a:t>
            </a:r>
            <a:r>
              <a:rPr lang="cs-CZ" dirty="0" smtClean="0"/>
              <a:t>dykoli v posledních 30 dnech stávajícího parlamentu</a:t>
            </a:r>
          </a:p>
          <a:p>
            <a:pPr lvl="2"/>
            <a:r>
              <a:rPr lang="cs-CZ" dirty="0" smtClean="0"/>
              <a:t>došlo-li k rozpuštění poslanecké sněmovny – do 60 dnů po jejím rozpuštění</a:t>
            </a:r>
          </a:p>
          <a:p>
            <a:r>
              <a:rPr lang="cs-CZ" sz="2400" b="1" i="1" dirty="0" smtClean="0"/>
              <a:t>Volby probíhají ve dvou dnech</a:t>
            </a:r>
          </a:p>
          <a:p>
            <a:pPr lvl="2"/>
            <a:r>
              <a:rPr lang="cs-CZ" dirty="0" smtClean="0"/>
              <a:t>1. den od 14.00 – 22.00 hodin</a:t>
            </a:r>
          </a:p>
          <a:p>
            <a:pPr lvl="2"/>
            <a:r>
              <a:rPr lang="cs-CZ" dirty="0" smtClean="0"/>
              <a:t>2. den od 7.00 – 14.00 hodin</a:t>
            </a:r>
          </a:p>
          <a:p>
            <a:r>
              <a:rPr lang="cs-CZ" sz="2400" dirty="0" smtClean="0"/>
              <a:t>právo volit má každý občan ČR ( nejpozději však druhý den voleb musí dosáhnout věku 18 let )</a:t>
            </a:r>
          </a:p>
          <a:p>
            <a:pPr lvl="2"/>
            <a:endParaRPr lang="cs-CZ" sz="2000" dirty="0" smtClean="0"/>
          </a:p>
        </p:txBody>
      </p:sp>
      <p:pic>
        <p:nvPicPr>
          <p:cNvPr id="4099" name="Picture 3" descr="C:\Users\monika.brza\AppData\Local\Microsoft\Windows\Temporary Internet Files\Content.IE5\FKRRKEKX\MC90043527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4400" y="4198938"/>
            <a:ext cx="203200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839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3600" dirty="0" smtClean="0"/>
              <a:t>Parlamentní volby</a:t>
            </a:r>
            <a:endParaRPr lang="cs-CZ" sz="36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898776" cy="525735"/>
          </a:xfr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/>
          <a:lstStyle/>
          <a:p>
            <a:r>
              <a:rPr lang="cs-CZ" b="0" dirty="0" smtClean="0"/>
              <a:t>Poslanecká sněmovna</a:t>
            </a:r>
            <a:endParaRPr lang="cs-CZ" b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cs-CZ" dirty="0"/>
              <a:t>p</a:t>
            </a:r>
            <a:r>
              <a:rPr lang="cs-CZ" dirty="0" smtClean="0"/>
              <a:t>odle zásad poměrného zastoupení</a:t>
            </a:r>
          </a:p>
          <a:p>
            <a:r>
              <a:rPr lang="cs-CZ" dirty="0"/>
              <a:t>k</a:t>
            </a:r>
            <a:r>
              <a:rPr lang="cs-CZ" dirty="0" smtClean="0"/>
              <a:t>onají se ve 14 volebních krajích</a:t>
            </a:r>
          </a:p>
          <a:p>
            <a:r>
              <a:rPr lang="cs-CZ" dirty="0" smtClean="0"/>
              <a:t>PS má 200 poslanců, jsou voleni na období 4 let</a:t>
            </a:r>
          </a:p>
          <a:p>
            <a:r>
              <a:rPr lang="cs-CZ" dirty="0"/>
              <a:t>p</a:t>
            </a:r>
            <a:r>
              <a:rPr lang="cs-CZ" dirty="0" smtClean="0"/>
              <a:t>oslanec může být zvolen ten, kdo dosáhl věku 21 let</a:t>
            </a:r>
          </a:p>
          <a:p>
            <a:r>
              <a:rPr lang="cs-CZ" dirty="0" smtClean="0"/>
              <a:t>hranice 5% a 7% hlasů pro stranu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3887415" cy="525735"/>
          </a:xfr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/>
          <a:lstStyle/>
          <a:p>
            <a:r>
              <a:rPr lang="cs-CZ" b="0" dirty="0" smtClean="0"/>
              <a:t>Senát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r>
              <a:rPr lang="cs-CZ" dirty="0" smtClean="0"/>
              <a:t>podle zásad většinového systému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konají se v 81 obvodech</a:t>
            </a:r>
          </a:p>
          <a:p>
            <a:r>
              <a:rPr lang="cs-CZ" dirty="0"/>
              <a:t>s</a:t>
            </a:r>
            <a:r>
              <a:rPr lang="cs-CZ" dirty="0" smtClean="0"/>
              <a:t>enát má 81 senátorů, jsou voleni na období 6 let, každé 2 roky se obnoví třetina senátorů</a:t>
            </a:r>
          </a:p>
          <a:p>
            <a:r>
              <a:rPr lang="cs-CZ" dirty="0"/>
              <a:t>s</a:t>
            </a:r>
            <a:r>
              <a:rPr lang="cs-CZ" dirty="0" smtClean="0"/>
              <a:t>enátorem může být zvolen ten, kdo dosáhl věku 40 let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989172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3600" dirty="0" smtClean="0"/>
              <a:t>Krajské, komunální a prezidentské volby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r>
              <a:rPr lang="cs-CZ" sz="2400" i="1" dirty="0" smtClean="0"/>
              <a:t>Volby do zastupitelstev kraje</a:t>
            </a:r>
          </a:p>
          <a:p>
            <a:pPr lvl="2"/>
            <a:r>
              <a:rPr lang="cs-CZ" dirty="0"/>
              <a:t>p</a:t>
            </a:r>
            <a:r>
              <a:rPr lang="cs-CZ" dirty="0" smtClean="0"/>
              <a:t>očet členů určuje počet obyvatel v kraji</a:t>
            </a:r>
          </a:p>
          <a:p>
            <a:pPr lvl="2"/>
            <a:r>
              <a:rPr lang="cs-CZ" dirty="0"/>
              <a:t>a</a:t>
            </a:r>
            <a:r>
              <a:rPr lang="cs-CZ" dirty="0" smtClean="0"/>
              <a:t>ktivní i pasivní volební právo má občan starší 18 let</a:t>
            </a:r>
          </a:p>
          <a:p>
            <a:pPr lvl="2"/>
            <a:r>
              <a:rPr lang="cs-CZ" dirty="0" smtClean="0"/>
              <a:t>podobná pravidla jako u voleb do PS, konají se každé 4 roky</a:t>
            </a:r>
          </a:p>
          <a:p>
            <a:pPr marL="571500" indent="-457200"/>
            <a:r>
              <a:rPr lang="cs-CZ" sz="2400" i="1" dirty="0" smtClean="0"/>
              <a:t>Volba zastupitelstva obce</a:t>
            </a:r>
          </a:p>
          <a:p>
            <a:pPr marL="1371600" lvl="2" indent="-457200"/>
            <a:r>
              <a:rPr lang="cs-CZ" dirty="0" smtClean="0"/>
              <a:t>počet členů stanoví na každé volební období zastupitelstvo podle počtu obyvatel obce</a:t>
            </a:r>
          </a:p>
          <a:p>
            <a:pPr marL="1371600" lvl="2" indent="-457200"/>
            <a:r>
              <a:rPr lang="cs-CZ" dirty="0" smtClean="0"/>
              <a:t>aktivní i pasivní volební právo má občan starší 18 let</a:t>
            </a:r>
          </a:p>
          <a:p>
            <a:pPr marL="1371600" lvl="2" indent="-457200"/>
            <a:r>
              <a:rPr lang="cs-CZ" dirty="0" smtClean="0"/>
              <a:t>Volby se konají každé 4 roky podle zásad poměrného zastoupení</a:t>
            </a:r>
          </a:p>
          <a:p>
            <a:pPr marL="571500" indent="-457200"/>
            <a:r>
              <a:rPr lang="cs-CZ" sz="2400" i="1" dirty="0" smtClean="0"/>
              <a:t>Prezidentské volby</a:t>
            </a:r>
          </a:p>
          <a:p>
            <a:pPr marL="1371600" lvl="2" indent="-457200"/>
            <a:r>
              <a:rPr lang="cs-CZ" dirty="0" smtClean="0"/>
              <a:t>v roce 2013 proběhla první přímá volba prezidenta ČR</a:t>
            </a:r>
          </a:p>
          <a:p>
            <a:pPr marL="1371600" lvl="2" indent="-457200"/>
            <a:r>
              <a:rPr lang="cs-CZ" dirty="0"/>
              <a:t>p</a:t>
            </a:r>
            <a:r>
              <a:rPr lang="cs-CZ" dirty="0" smtClean="0"/>
              <a:t>rezident je volen na 5 let, maximálně dvě volební období</a:t>
            </a:r>
          </a:p>
          <a:p>
            <a:pPr marL="914400" lvl="2" indent="0">
              <a:buNone/>
            </a:pP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3367822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574</Words>
  <Application>Microsoft Office PowerPoint</Application>
  <PresentationFormat>Předvádění na obrazovce (4:3)</PresentationFormat>
  <Paragraphs>112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Volby</vt:lpstr>
      <vt:lpstr>Volby, volební systémy</vt:lpstr>
      <vt:lpstr>Historie voleb </vt:lpstr>
      <vt:lpstr>Funkce a znaky voleb</vt:lpstr>
      <vt:lpstr>Volební systémy</vt:lpstr>
      <vt:lpstr>Výhody a nevýhody volebních systém</vt:lpstr>
      <vt:lpstr>Volby v ČR</vt:lpstr>
      <vt:lpstr>Parlamentní volby</vt:lpstr>
      <vt:lpstr>Krajské, komunální a prezidentské volby</vt:lpstr>
      <vt:lpstr>Formy přímé demokracie</vt:lpstr>
      <vt:lpstr>    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Administrator</dc:creator>
  <cp:lastModifiedBy>Administrator</cp:lastModifiedBy>
  <cp:revision>32</cp:revision>
  <dcterms:created xsi:type="dcterms:W3CDTF">2012-12-29T10:34:17Z</dcterms:created>
  <dcterms:modified xsi:type="dcterms:W3CDTF">2013-05-14T10:46:42Z</dcterms:modified>
</cp:coreProperties>
</file>