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2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9F04C0D-7752-4B0A-8E2F-04D96C22700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776892A-988B-4A97-B7D3-3D361B510DC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F04C0D-7752-4B0A-8E2F-04D96C22700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76892A-988B-4A97-B7D3-3D361B510DC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9F04C0D-7752-4B0A-8E2F-04D96C22700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776892A-988B-4A97-B7D3-3D361B510DC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F04C0D-7752-4B0A-8E2F-04D96C22700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76892A-988B-4A97-B7D3-3D361B510DC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9F04C0D-7752-4B0A-8E2F-04D96C22700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776892A-988B-4A97-B7D3-3D361B510DC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F04C0D-7752-4B0A-8E2F-04D96C22700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76892A-988B-4A97-B7D3-3D361B510DC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F04C0D-7752-4B0A-8E2F-04D96C22700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76892A-988B-4A97-B7D3-3D361B510DC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F04C0D-7752-4B0A-8E2F-04D96C22700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76892A-988B-4A97-B7D3-3D361B510DC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9F04C0D-7752-4B0A-8E2F-04D96C22700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76892A-988B-4A97-B7D3-3D361B510DC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F04C0D-7752-4B0A-8E2F-04D96C22700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76892A-988B-4A97-B7D3-3D361B510DC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F04C0D-7752-4B0A-8E2F-04D96C22700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76892A-988B-4A97-B7D3-3D361B510DC4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9F04C0D-7752-4B0A-8E2F-04D96C22700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776892A-988B-4A97-B7D3-3D361B510DC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67744" y="1412776"/>
            <a:ext cx="6120680" cy="1196704"/>
          </a:xfr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/>
          <a:lstStyle/>
          <a:p>
            <a:r>
              <a:rPr lang="cs-CZ" dirty="0" smtClean="0"/>
              <a:t>Politické ideologie 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635896" y="2924944"/>
            <a:ext cx="4826746" cy="3456384"/>
          </a:xfrm>
        </p:spPr>
        <p:txBody>
          <a:bodyPr>
            <a:normAutofit/>
          </a:bodyPr>
          <a:lstStyle/>
          <a:p>
            <a:r>
              <a:rPr lang="cs-CZ" sz="4800" dirty="0" smtClean="0"/>
              <a:t>socialismus</a:t>
            </a:r>
          </a:p>
          <a:p>
            <a:r>
              <a:rPr lang="cs-CZ" sz="4800" dirty="0" smtClean="0"/>
              <a:t>komunismus</a:t>
            </a:r>
          </a:p>
          <a:p>
            <a:r>
              <a:rPr lang="cs-CZ" sz="4800" dirty="0"/>
              <a:t>f</a:t>
            </a:r>
            <a:r>
              <a:rPr lang="cs-CZ" sz="4800" dirty="0" smtClean="0"/>
              <a:t>eminismus</a:t>
            </a:r>
            <a:endParaRPr lang="cs-CZ" sz="4800" dirty="0"/>
          </a:p>
          <a:p>
            <a:endParaRPr lang="cs-CZ" sz="4800" dirty="0"/>
          </a:p>
        </p:txBody>
      </p:sp>
      <p:sp>
        <p:nvSpPr>
          <p:cNvPr id="4" name="Obdélník 3"/>
          <p:cNvSpPr/>
          <p:nvPr/>
        </p:nvSpPr>
        <p:spPr>
          <a:xfrm>
            <a:off x="6444208" y="230351"/>
            <a:ext cx="25740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0" smtClean="0"/>
              <a:t>VY_32_INOVACE_29-15</a:t>
            </a:r>
            <a:r>
              <a:rPr lang="cs-CZ" sz="1400" dirty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cs-CZ" sz="1400" dirty="0">
                <a:solidFill>
                  <a:schemeClr val="bg1">
                    <a:lumMod val="65000"/>
                  </a:schemeClr>
                </a:solidFill>
              </a:rPr>
            </a:b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948634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Feminismus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ideologie ženského hnutí prosazující společenské, ekonomické a politické zrovnoprávnění s muži</a:t>
            </a:r>
          </a:p>
          <a:p>
            <a:r>
              <a:rPr lang="cs-CZ" dirty="0" smtClean="0"/>
              <a:t>poukazují na rozdíly mezi pohlavími a na nadřazenost muže</a:t>
            </a:r>
          </a:p>
          <a:p>
            <a:r>
              <a:rPr lang="cs-CZ" dirty="0"/>
              <a:t>p</a:t>
            </a:r>
            <a:r>
              <a:rPr lang="cs-CZ" dirty="0" smtClean="0"/>
              <a:t>ostavení ženy v minulosti – v domácnosti, neměly přístup ke vzdělání, nevykonávaly některá povolání</a:t>
            </a:r>
          </a:p>
          <a:p>
            <a:r>
              <a:rPr lang="cs-CZ" b="1" dirty="0" smtClean="0"/>
              <a:t>Mary </a:t>
            </a:r>
            <a:r>
              <a:rPr lang="cs-CZ" b="1" dirty="0" err="1" smtClean="0"/>
              <a:t>Wollstonecraftová</a:t>
            </a:r>
            <a:endParaRPr lang="cs-CZ" b="1" dirty="0"/>
          </a:p>
          <a:p>
            <a:pPr lvl="1"/>
            <a:r>
              <a:rPr lang="cs-CZ" sz="2400" dirty="0"/>
              <a:t>d</a:t>
            </a:r>
            <a:r>
              <a:rPr lang="cs-CZ" sz="2400" dirty="0" smtClean="0"/>
              <a:t>ílo: Obrana práv žen (jako první se vyjadřovala pro rovná práva s muži)</a:t>
            </a:r>
            <a:endParaRPr lang="cs-CZ" sz="2400" dirty="0"/>
          </a:p>
        </p:txBody>
      </p:sp>
      <p:pic>
        <p:nvPicPr>
          <p:cNvPr id="4098" name="Picture 2" descr="C:\Users\monika.brza\AppData\Local\Microsoft\Windows\Temporary Internet Files\Content.IE5\ELV6NX1Q\MC90040774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0663" y="708025"/>
            <a:ext cx="1517650" cy="196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1301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Feminismus - vývoj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</a:t>
            </a:r>
            <a:r>
              <a:rPr lang="cs-CZ" dirty="0" smtClean="0"/>
              <a:t> 19. a z části 20.století byla aktivita zaměřena zejména na získání volebního práva</a:t>
            </a:r>
            <a:endParaRPr lang="cs-CZ" dirty="0"/>
          </a:p>
          <a:p>
            <a:r>
              <a:rPr lang="cs-CZ" dirty="0"/>
              <a:t>p</a:t>
            </a:r>
            <a:r>
              <a:rPr lang="cs-CZ" dirty="0" smtClean="0"/>
              <a:t>rvní země, kde ženy získaly volební právo – Nový Zéland 1893</a:t>
            </a:r>
          </a:p>
          <a:p>
            <a:r>
              <a:rPr lang="cs-CZ" dirty="0"/>
              <a:t>i</a:t>
            </a:r>
            <a:r>
              <a:rPr lang="cs-CZ" dirty="0" smtClean="0"/>
              <a:t> v dnešní době je v některých zemích ženám volební právo omezeno</a:t>
            </a:r>
          </a:p>
          <a:p>
            <a:r>
              <a:rPr lang="cs-CZ" b="1" dirty="0" smtClean="0"/>
              <a:t>Simone de Beauvoirová</a:t>
            </a:r>
          </a:p>
          <a:p>
            <a:pPr lvl="1"/>
            <a:r>
              <a:rPr lang="cs-CZ" sz="2400" b="1" dirty="0" smtClean="0"/>
              <a:t>dílo: Druhé pohlaví (1949)</a:t>
            </a:r>
          </a:p>
          <a:p>
            <a:r>
              <a:rPr lang="cs-CZ" sz="2400" b="1" dirty="0" smtClean="0"/>
              <a:t>Betty Friedanové</a:t>
            </a:r>
          </a:p>
          <a:p>
            <a:pPr lvl="1"/>
            <a:r>
              <a:rPr lang="cs-CZ" sz="2400" b="1" dirty="0"/>
              <a:t>d</a:t>
            </a:r>
            <a:r>
              <a:rPr lang="cs-CZ" sz="2400" b="1" dirty="0" smtClean="0"/>
              <a:t>ílo: Ženské mystično (1963)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776951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Feminismus - vývoj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Kate </a:t>
            </a:r>
            <a:r>
              <a:rPr lang="cs-CZ" b="1" dirty="0" err="1" smtClean="0"/>
              <a:t>Milletová</a:t>
            </a:r>
            <a:endParaRPr lang="cs-CZ" b="1" dirty="0" smtClean="0"/>
          </a:p>
          <a:p>
            <a:pPr lvl="1"/>
            <a:r>
              <a:rPr lang="cs-CZ" sz="2400" b="1" dirty="0"/>
              <a:t>d</a:t>
            </a:r>
            <a:r>
              <a:rPr lang="cs-CZ" sz="2400" b="1" dirty="0" smtClean="0"/>
              <a:t>ílo: Sexuální politika (1969)</a:t>
            </a:r>
          </a:p>
          <a:p>
            <a:r>
              <a:rPr lang="cs-CZ" sz="2400" dirty="0" smtClean="0"/>
              <a:t>Aktivita dnešních feministek</a:t>
            </a:r>
          </a:p>
          <a:p>
            <a:pPr lvl="1"/>
            <a:r>
              <a:rPr lang="cs-CZ" sz="2400" dirty="0"/>
              <a:t>š</a:t>
            </a:r>
            <a:r>
              <a:rPr lang="cs-CZ" sz="2400" dirty="0" smtClean="0"/>
              <a:t>íření osvěty, zakládání spolků</a:t>
            </a:r>
          </a:p>
          <a:p>
            <a:pPr lvl="1"/>
            <a:r>
              <a:rPr lang="cs-CZ" sz="2400" dirty="0"/>
              <a:t>o</a:t>
            </a:r>
            <a:r>
              <a:rPr lang="cs-CZ" sz="2400" dirty="0" smtClean="0"/>
              <a:t>rganizace kampaní, které se týkají domácího násilí, potratů, stejných odměn za práci</a:t>
            </a:r>
          </a:p>
          <a:p>
            <a:pPr lvl="1"/>
            <a:r>
              <a:rPr lang="cs-CZ" sz="2400" dirty="0"/>
              <a:t>u</a:t>
            </a:r>
            <a:r>
              <a:rPr lang="cs-CZ" sz="2400" dirty="0" smtClean="0"/>
              <a:t>silují o zastoupení ve vládách svých zemí</a:t>
            </a:r>
          </a:p>
          <a:p>
            <a:r>
              <a:rPr lang="cs-CZ" sz="2400" b="1" dirty="0" smtClean="0"/>
              <a:t>Liberální proud </a:t>
            </a:r>
            <a:r>
              <a:rPr lang="cs-CZ" sz="2400" dirty="0" smtClean="0"/>
              <a:t>– snaha postavit ženu na úroveň muže</a:t>
            </a:r>
          </a:p>
          <a:p>
            <a:r>
              <a:rPr lang="cs-CZ" sz="2400" b="1" dirty="0" smtClean="0"/>
              <a:t>Socialistický proud </a:t>
            </a:r>
            <a:r>
              <a:rPr lang="cs-CZ" sz="2400" dirty="0" smtClean="0"/>
              <a:t>– ženy mohou svých práv dosáhnout jen svržením řádu, který je ovládán muži</a:t>
            </a:r>
          </a:p>
          <a:p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3627069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771800" y="3501008"/>
            <a:ext cx="6192688" cy="620640"/>
          </a:xfrm>
        </p:spPr>
        <p:txBody>
          <a:bodyPr/>
          <a:lstStyle/>
          <a:p>
            <a:r>
              <a:rPr lang="cs-CZ" dirty="0"/>
              <a:t>Děkuji za pozornost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347864" y="4509120"/>
            <a:ext cx="5394022" cy="1689336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chemeClr val="tx1"/>
                </a:solidFill>
              </a:rPr>
              <a:t>Mgr. Monika </a:t>
            </a:r>
            <a:r>
              <a:rPr lang="cs-CZ" sz="3200" dirty="0" err="1">
                <a:solidFill>
                  <a:schemeClr val="tx1"/>
                </a:solidFill>
              </a:rPr>
              <a:t>Brzá</a:t>
            </a:r>
            <a:endParaRPr lang="cs-CZ" sz="3200" dirty="0">
              <a:solidFill>
                <a:schemeClr val="tx1"/>
              </a:solidFill>
            </a:endParaRPr>
          </a:p>
          <a:p>
            <a:r>
              <a:rPr lang="cs-CZ" sz="3200" dirty="0">
                <a:solidFill>
                  <a:schemeClr val="tx1"/>
                </a:solidFill>
              </a:rPr>
              <a:t>Zdroj obrazového materiálu:</a:t>
            </a:r>
          </a:p>
          <a:p>
            <a:r>
              <a:rPr lang="cs-CZ" sz="3200" dirty="0">
                <a:solidFill>
                  <a:schemeClr val="tx1"/>
                </a:solidFill>
              </a:rPr>
              <a:t>KLIPARTY MS OFFICE</a:t>
            </a:r>
          </a:p>
        </p:txBody>
      </p:sp>
      <p:sp>
        <p:nvSpPr>
          <p:cNvPr id="4" name="Veselý obličej 3"/>
          <p:cNvSpPr/>
          <p:nvPr/>
        </p:nvSpPr>
        <p:spPr>
          <a:xfrm>
            <a:off x="5545863" y="1844824"/>
            <a:ext cx="1114369" cy="108012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0352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Socialismus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i="1" dirty="0" err="1"/>
              <a:t>s</a:t>
            </a:r>
            <a:r>
              <a:rPr lang="cs-CZ" i="1" dirty="0" err="1" smtClean="0"/>
              <a:t>ocialis</a:t>
            </a:r>
            <a:r>
              <a:rPr lang="cs-CZ" dirty="0" smtClean="0"/>
              <a:t> – společenský, </a:t>
            </a:r>
            <a:r>
              <a:rPr lang="cs-CZ" i="1" dirty="0" err="1" smtClean="0"/>
              <a:t>socius</a:t>
            </a:r>
            <a:r>
              <a:rPr lang="cs-CZ" dirty="0" smtClean="0"/>
              <a:t> – společník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/>
              <a:t>e</a:t>
            </a:r>
            <a:r>
              <a:rPr lang="cs-CZ" dirty="0" smtClean="0"/>
              <a:t>konomická i politická koncepce inspirována ideálem spravedlnosti</a:t>
            </a:r>
          </a:p>
          <a:p>
            <a:r>
              <a:rPr lang="cs-CZ" dirty="0" smtClean="0"/>
              <a:t>snaha podřídit jednotlivce společnosti</a:t>
            </a:r>
          </a:p>
          <a:p>
            <a:r>
              <a:rPr lang="cs-CZ" dirty="0"/>
              <a:t>v</a:t>
            </a:r>
            <a:r>
              <a:rPr lang="cs-CZ" dirty="0" smtClean="0"/>
              <a:t>e společnosti je cílem vítězství obecného dobra nad individuálním zájmem</a:t>
            </a:r>
          </a:p>
          <a:p>
            <a:r>
              <a:rPr lang="cs-CZ" dirty="0"/>
              <a:t>j</a:t>
            </a:r>
            <a:r>
              <a:rPr lang="cs-CZ" dirty="0" smtClean="0"/>
              <a:t>e protipólem individualismu a ekonomickému liberalismu</a:t>
            </a:r>
          </a:p>
          <a:p>
            <a:r>
              <a:rPr lang="cs-CZ" dirty="0"/>
              <a:t>o</a:t>
            </a:r>
            <a:r>
              <a:rPr lang="cs-CZ" dirty="0" smtClean="0"/>
              <a:t>dmítá soukromé vlastnictví výrobních prostředků</a:t>
            </a:r>
          </a:p>
          <a:p>
            <a:r>
              <a:rPr lang="cs-CZ" dirty="0"/>
              <a:t>o</a:t>
            </a:r>
            <a:r>
              <a:rPr lang="cs-CZ" dirty="0" smtClean="0"/>
              <a:t>dmítá volnou konkurenci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3786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socialismus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k</a:t>
            </a:r>
            <a:r>
              <a:rPr lang="cs-CZ" dirty="0" smtClean="0"/>
              <a:t>ritizuje kapitalistický ekonomický systém – nespravedlivost trhu vede k nárůstu sociálních rozdílů</a:t>
            </a:r>
          </a:p>
          <a:p>
            <a:r>
              <a:rPr lang="cs-CZ" dirty="0"/>
              <a:t>n</a:t>
            </a:r>
            <a:r>
              <a:rPr lang="cs-CZ" dirty="0" smtClean="0"/>
              <a:t>erovnosti ve společnosti by měly být zmírněny – př. progresivním zdaněním</a:t>
            </a:r>
          </a:p>
          <a:p>
            <a:r>
              <a:rPr lang="cs-CZ" dirty="0" smtClean="0"/>
              <a:t>ekonomické teorie smíšeného typu</a:t>
            </a:r>
          </a:p>
          <a:p>
            <a:pPr lvl="1"/>
            <a:r>
              <a:rPr lang="cs-CZ" sz="2600" dirty="0" smtClean="0"/>
              <a:t>John </a:t>
            </a:r>
            <a:r>
              <a:rPr lang="cs-CZ" sz="2600" dirty="0" err="1" smtClean="0"/>
              <a:t>Maynard</a:t>
            </a:r>
            <a:r>
              <a:rPr lang="cs-CZ" sz="2600" dirty="0" smtClean="0"/>
              <a:t> </a:t>
            </a:r>
            <a:r>
              <a:rPr lang="cs-CZ" sz="2600" dirty="0" err="1" smtClean="0"/>
              <a:t>Keynes</a:t>
            </a:r>
            <a:r>
              <a:rPr lang="cs-CZ" sz="2600" dirty="0" smtClean="0"/>
              <a:t> (1883 – 1947)</a:t>
            </a:r>
          </a:p>
          <a:p>
            <a:pPr lvl="2"/>
            <a:r>
              <a:rPr lang="cs-CZ" sz="2600" dirty="0"/>
              <a:t>a</a:t>
            </a:r>
            <a:r>
              <a:rPr lang="cs-CZ" sz="2600" dirty="0" smtClean="0"/>
              <a:t>nglický finanční expert, stoupenec regulované ekonomiky a státních zásahů v boji proti nezaměstnanosti a inflaci.</a:t>
            </a:r>
          </a:p>
          <a:p>
            <a:pPr lvl="2"/>
            <a:r>
              <a:rPr lang="cs-CZ" sz="2600" dirty="0"/>
              <a:t>j</a:t>
            </a:r>
            <a:r>
              <a:rPr lang="cs-CZ" sz="2600" dirty="0" smtClean="0"/>
              <a:t>eden ze zakladatelů MMF a Světové banky</a:t>
            </a:r>
          </a:p>
          <a:p>
            <a:pPr lvl="2"/>
            <a:r>
              <a:rPr lang="cs-CZ" sz="2600" dirty="0" smtClean="0"/>
              <a:t>Dílo: „Obecná teorie zaměstnanosti, úroků a peněz</a:t>
            </a:r>
            <a:r>
              <a:rPr lang="cs-CZ" sz="2400" dirty="0" smtClean="0"/>
              <a:t>“</a:t>
            </a:r>
          </a:p>
          <a:p>
            <a:pPr lvl="2"/>
            <a:endParaRPr lang="cs-CZ" sz="2400" dirty="0"/>
          </a:p>
          <a:p>
            <a:pPr lvl="1"/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7623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Vývoj socialistických myšlenek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Historie</a:t>
            </a:r>
          </a:p>
          <a:p>
            <a:pPr lvl="1"/>
            <a:r>
              <a:rPr lang="cs-CZ" sz="2400" b="1" dirty="0" smtClean="0"/>
              <a:t>Platón</a:t>
            </a:r>
          </a:p>
          <a:p>
            <a:pPr lvl="1"/>
            <a:r>
              <a:rPr lang="cs-CZ" sz="2400" dirty="0" smtClean="0"/>
              <a:t>Renesanční utopisté </a:t>
            </a:r>
          </a:p>
          <a:p>
            <a:pPr lvl="2"/>
            <a:r>
              <a:rPr lang="cs-CZ" sz="2400" dirty="0" smtClean="0"/>
              <a:t>T. More, T. </a:t>
            </a:r>
            <a:r>
              <a:rPr lang="cs-CZ" sz="2400" dirty="0" err="1" smtClean="0"/>
              <a:t>Campanella</a:t>
            </a:r>
            <a:r>
              <a:rPr lang="cs-CZ" sz="2400" dirty="0" smtClean="0"/>
              <a:t> (dílo: „Sluneční stát“)</a:t>
            </a:r>
          </a:p>
          <a:p>
            <a:pPr marL="530352" lvl="2" indent="0">
              <a:buNone/>
            </a:pPr>
            <a:endParaRPr lang="cs-CZ" sz="2400" dirty="0" smtClean="0"/>
          </a:p>
          <a:p>
            <a:pPr lvl="1"/>
            <a:r>
              <a:rPr lang="cs-CZ" sz="2400" dirty="0" smtClean="0"/>
              <a:t>Utopičtí socialisté</a:t>
            </a:r>
          </a:p>
          <a:p>
            <a:pPr lvl="2"/>
            <a:r>
              <a:rPr lang="cs-CZ" sz="2400" b="1" dirty="0" smtClean="0"/>
              <a:t>Charles Fourier </a:t>
            </a:r>
            <a:r>
              <a:rPr lang="cs-CZ" sz="2400" dirty="0" smtClean="0"/>
              <a:t>(1772 – 1837)</a:t>
            </a:r>
          </a:p>
          <a:p>
            <a:pPr marL="530352" lvl="2" indent="0">
              <a:buNone/>
            </a:pPr>
            <a:endParaRPr lang="cs-CZ" sz="2400" dirty="0" smtClean="0"/>
          </a:p>
          <a:p>
            <a:pPr lvl="2"/>
            <a:r>
              <a:rPr lang="cs-CZ" sz="2400" b="1" dirty="0" smtClean="0"/>
              <a:t>Robert </a:t>
            </a:r>
            <a:r>
              <a:rPr lang="cs-CZ" sz="2400" b="1" dirty="0" err="1" smtClean="0"/>
              <a:t>Owen</a:t>
            </a:r>
            <a:r>
              <a:rPr lang="cs-CZ" sz="2400" b="1" dirty="0" smtClean="0"/>
              <a:t> </a:t>
            </a:r>
            <a:r>
              <a:rPr lang="cs-CZ" sz="2400" dirty="0" smtClean="0"/>
              <a:t>(1771 – 1858) – pokus o vytvoření beztřídní společnosti v praxi (ve státě Indiana v USA)</a:t>
            </a:r>
          </a:p>
          <a:p>
            <a:endParaRPr lang="cs-CZ" dirty="0"/>
          </a:p>
        </p:txBody>
      </p:sp>
      <p:pic>
        <p:nvPicPr>
          <p:cNvPr id="1028" name="Picture 4" descr="C:\Users\monika.brza\AppData\Local\Microsoft\Windows\Temporary Internet Files\Content.IE5\NRF39H62\MC90031955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1688" y="782638"/>
            <a:ext cx="1814512" cy="181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9768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Vývoj socialistických myšlenek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sz="2400" dirty="0"/>
              <a:t>19. století</a:t>
            </a:r>
          </a:p>
          <a:p>
            <a:pPr lvl="2"/>
            <a:r>
              <a:rPr lang="cs-CZ" sz="2400" dirty="0"/>
              <a:t>Ferdinand </a:t>
            </a:r>
            <a:r>
              <a:rPr lang="cs-CZ" sz="2400" dirty="0" err="1"/>
              <a:t>Lasalle</a:t>
            </a:r>
            <a:r>
              <a:rPr lang="cs-CZ" sz="2400" dirty="0"/>
              <a:t> (1825 – 1864</a:t>
            </a:r>
            <a:r>
              <a:rPr lang="cs-CZ" sz="2400" dirty="0" smtClean="0"/>
              <a:t>)</a:t>
            </a:r>
          </a:p>
          <a:p>
            <a:pPr lvl="3"/>
            <a:r>
              <a:rPr lang="cs-CZ" sz="2400" dirty="0" smtClean="0"/>
              <a:t>„železný zákon hospodářský“ – kritika kapitalismu</a:t>
            </a:r>
          </a:p>
          <a:p>
            <a:pPr marL="777240" lvl="3" indent="0">
              <a:buNone/>
            </a:pPr>
            <a:endParaRPr lang="cs-CZ" sz="2400" dirty="0" smtClean="0"/>
          </a:p>
          <a:p>
            <a:pPr lvl="1"/>
            <a:r>
              <a:rPr lang="cs-CZ" sz="2400" dirty="0" smtClean="0"/>
              <a:t>„Gothajský kompromis“</a:t>
            </a:r>
          </a:p>
          <a:p>
            <a:pPr lvl="1"/>
            <a:r>
              <a:rPr lang="cs-CZ" sz="2400" dirty="0" smtClean="0">
                <a:solidFill>
                  <a:schemeClr val="tx1"/>
                </a:solidFill>
              </a:rPr>
              <a:t>Sociálně demokratický program</a:t>
            </a:r>
          </a:p>
          <a:p>
            <a:pPr lvl="2"/>
            <a:r>
              <a:rPr lang="cs-CZ" sz="2400" dirty="0"/>
              <a:t>s</a:t>
            </a:r>
            <a:r>
              <a:rPr lang="cs-CZ" sz="2400" dirty="0" smtClean="0"/>
              <a:t>ociální jistoty</a:t>
            </a:r>
          </a:p>
          <a:p>
            <a:pPr lvl="2"/>
            <a:r>
              <a:rPr lang="cs-CZ" sz="2400" dirty="0" smtClean="0"/>
              <a:t>zaměstnanost</a:t>
            </a:r>
            <a:endParaRPr lang="cs-CZ" sz="2400" dirty="0" smtClean="0">
              <a:solidFill>
                <a:schemeClr val="tx1"/>
              </a:solidFill>
            </a:endParaRPr>
          </a:p>
          <a:p>
            <a:pPr lvl="2"/>
            <a:r>
              <a:rPr lang="cs-CZ" sz="2400" dirty="0"/>
              <a:t>r</a:t>
            </a:r>
            <a:r>
              <a:rPr lang="cs-CZ" sz="2400" dirty="0" smtClean="0"/>
              <a:t>ovný přístup ke vzdělání</a:t>
            </a:r>
            <a:endParaRPr lang="cs-CZ" sz="2400" dirty="0" smtClean="0">
              <a:solidFill>
                <a:schemeClr val="tx1"/>
              </a:solidFill>
            </a:endParaRPr>
          </a:p>
          <a:p>
            <a:pPr lvl="2"/>
            <a:endParaRPr lang="cs-CZ" sz="2400" dirty="0"/>
          </a:p>
          <a:p>
            <a:endParaRPr lang="cs-CZ" dirty="0"/>
          </a:p>
        </p:txBody>
      </p:sp>
      <p:pic>
        <p:nvPicPr>
          <p:cNvPr id="1026" name="Picture 2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1050" y="4329113"/>
            <a:ext cx="1830388" cy="156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5590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komunismus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/>
              <a:t>c</a:t>
            </a:r>
            <a:r>
              <a:rPr lang="cs-CZ" b="1" dirty="0" err="1" smtClean="0"/>
              <a:t>ommunis</a:t>
            </a:r>
            <a:r>
              <a:rPr lang="cs-CZ" dirty="0" smtClean="0"/>
              <a:t> – společný, obecný</a:t>
            </a:r>
          </a:p>
          <a:p>
            <a:r>
              <a:rPr lang="cs-CZ" dirty="0"/>
              <a:t>v</a:t>
            </a:r>
            <a:r>
              <a:rPr lang="cs-CZ" dirty="0" smtClean="0"/>
              <a:t>ýrazná kritika kapitalismu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/>
              <a:t>v</a:t>
            </a:r>
            <a:r>
              <a:rPr lang="cs-CZ" dirty="0" smtClean="0"/>
              <a:t>ychází z myšlenky beztřídní společnosti a sociální rovnosti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/>
              <a:t>p</a:t>
            </a:r>
            <a:r>
              <a:rPr lang="cs-CZ" dirty="0" smtClean="0"/>
              <a:t>ředstava společnosti založené na kolektivním vlastnictví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/>
              <a:t>u</a:t>
            </a:r>
            <a:r>
              <a:rPr lang="cs-CZ" dirty="0" smtClean="0"/>
              <a:t>topická ideologie – nereálnost cíle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11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Vývoj komunistických myšlenek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Historie</a:t>
            </a:r>
          </a:p>
          <a:p>
            <a:pPr lvl="1"/>
            <a:r>
              <a:rPr lang="cs-CZ" sz="2400" dirty="0" smtClean="0"/>
              <a:t>Platón: „Ústava“</a:t>
            </a:r>
          </a:p>
          <a:p>
            <a:pPr marL="292608" lvl="1" indent="0">
              <a:buNone/>
            </a:pPr>
            <a:endParaRPr lang="cs-CZ" sz="2400" dirty="0" smtClean="0"/>
          </a:p>
          <a:p>
            <a:r>
              <a:rPr lang="cs-CZ" sz="2400" dirty="0" smtClean="0"/>
              <a:t>Renesanční utopisté</a:t>
            </a:r>
          </a:p>
          <a:p>
            <a:pPr lvl="2"/>
            <a:r>
              <a:rPr lang="cs-CZ" sz="2400" dirty="0" smtClean="0"/>
              <a:t>Thomas More „Utopie“</a:t>
            </a:r>
          </a:p>
          <a:p>
            <a:pPr lvl="1"/>
            <a:r>
              <a:rPr lang="cs-CZ" sz="2400" dirty="0" smtClean="0"/>
              <a:t>Thomas </a:t>
            </a:r>
            <a:r>
              <a:rPr lang="cs-CZ" sz="2400" dirty="0" err="1" smtClean="0"/>
              <a:t>Campanella</a:t>
            </a:r>
            <a:r>
              <a:rPr lang="cs-CZ" sz="2400" dirty="0"/>
              <a:t> </a:t>
            </a:r>
            <a:r>
              <a:rPr lang="cs-CZ" sz="2400" dirty="0" smtClean="0"/>
              <a:t>„Sluneční stát“</a:t>
            </a:r>
          </a:p>
          <a:p>
            <a:pPr marL="292608" lvl="1" indent="0">
              <a:buNone/>
            </a:pPr>
            <a:endParaRPr lang="cs-CZ" sz="2400" dirty="0" smtClean="0"/>
          </a:p>
          <a:p>
            <a:r>
              <a:rPr lang="cs-CZ" sz="2400" dirty="0" smtClean="0"/>
              <a:t>Zakladatelé</a:t>
            </a:r>
          </a:p>
          <a:p>
            <a:pPr lvl="1"/>
            <a:r>
              <a:rPr lang="cs-CZ" sz="2400" dirty="0" smtClean="0"/>
              <a:t>Karl Marx (1818 – 1883)</a:t>
            </a:r>
          </a:p>
          <a:p>
            <a:pPr lvl="2"/>
            <a:r>
              <a:rPr lang="cs-CZ" sz="2400" dirty="0" smtClean="0"/>
              <a:t>díla: „Komunistický manifest“, „Kapitál“</a:t>
            </a:r>
          </a:p>
          <a:p>
            <a:pPr lvl="1"/>
            <a:r>
              <a:rPr lang="cs-CZ" sz="2400" dirty="0" smtClean="0"/>
              <a:t>Friedrich Engels (1820 – 1895)</a:t>
            </a:r>
          </a:p>
          <a:p>
            <a:pPr lvl="1"/>
            <a:endParaRPr lang="cs-CZ" sz="2400" dirty="0" smtClean="0"/>
          </a:p>
          <a:p>
            <a:pPr lvl="1"/>
            <a:endParaRPr lang="cs-CZ" dirty="0"/>
          </a:p>
        </p:txBody>
      </p:sp>
      <p:pic>
        <p:nvPicPr>
          <p:cNvPr id="3074" name="Picture 2" descr="C:\Users\monika.brza\AppData\Local\Microsoft\Windows\Temporary Internet Files\Content.IE5\8N4K4EJH\MC90041554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885916"/>
            <a:ext cx="4318695" cy="2861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652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Komunismus - Marxismus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k</a:t>
            </a:r>
            <a:r>
              <a:rPr lang="cs-CZ" sz="2400" dirty="0" smtClean="0"/>
              <a:t>ritika kapitalismu</a:t>
            </a:r>
            <a:r>
              <a:rPr lang="cs-CZ" sz="2400" dirty="0"/>
              <a:t> </a:t>
            </a:r>
            <a:r>
              <a:rPr lang="cs-CZ" sz="2400" dirty="0" smtClean="0"/>
              <a:t>– kapitalismus nerozděluje materiální bohatství spravedlivě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/>
              <a:t>o</a:t>
            </a:r>
            <a:r>
              <a:rPr lang="cs-CZ" sz="2400" dirty="0" smtClean="0"/>
              <a:t>dsouzení „zotročení člověka“ v práci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/>
              <a:t>v</a:t>
            </a:r>
            <a:r>
              <a:rPr lang="cs-CZ" sz="2400" dirty="0" smtClean="0"/>
              <a:t>ykořisťování dělnické třídy – revoluce – svržení kapitalistického řádu – socialismus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Proletářský internacionalismus</a:t>
            </a:r>
          </a:p>
          <a:p>
            <a:pPr lvl="1"/>
            <a:r>
              <a:rPr lang="cs-CZ" sz="2400" dirty="0"/>
              <a:t>z</a:t>
            </a:r>
            <a:r>
              <a:rPr lang="cs-CZ" sz="2400" dirty="0" smtClean="0"/>
              <a:t>ákladem je mezinárodní solidarita dělníků</a:t>
            </a:r>
          </a:p>
          <a:p>
            <a:pPr lvl="1"/>
            <a:r>
              <a:rPr lang="cs-CZ" sz="2400" dirty="0" smtClean="0"/>
              <a:t>„Internacionály“ </a:t>
            </a:r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660508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239000" cy="720080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Komunismus - marxismus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7239000" cy="5805264"/>
          </a:xfrm>
        </p:spPr>
        <p:txBody>
          <a:bodyPr>
            <a:noAutofit/>
          </a:bodyPr>
          <a:lstStyle/>
          <a:p>
            <a:r>
              <a:rPr lang="cs-CZ" sz="2400" dirty="0" smtClean="0"/>
              <a:t>Po smrti Marxe vzniklo několik proudů</a:t>
            </a:r>
          </a:p>
          <a:p>
            <a:pPr lvl="1"/>
            <a:r>
              <a:rPr lang="cs-CZ" sz="2400" dirty="0"/>
              <a:t>p</a:t>
            </a:r>
            <a:r>
              <a:rPr lang="cs-CZ" sz="2400" dirty="0" smtClean="0"/>
              <a:t>okračovatelé Marxových teorií</a:t>
            </a:r>
          </a:p>
          <a:p>
            <a:pPr lvl="2"/>
            <a:r>
              <a:rPr lang="cs-CZ" sz="2400" dirty="0" smtClean="0"/>
              <a:t>Karl </a:t>
            </a:r>
            <a:r>
              <a:rPr lang="cs-CZ" sz="2400" dirty="0" err="1" smtClean="0"/>
              <a:t>Kautsky</a:t>
            </a:r>
            <a:r>
              <a:rPr lang="cs-CZ" sz="2400" dirty="0" smtClean="0"/>
              <a:t> (1854 – 1938)</a:t>
            </a:r>
            <a:endParaRPr lang="cs-CZ" sz="2400" dirty="0"/>
          </a:p>
          <a:p>
            <a:pPr lvl="1"/>
            <a:r>
              <a:rPr lang="cs-CZ" sz="2400" dirty="0"/>
              <a:t>t</a:t>
            </a:r>
            <a:r>
              <a:rPr lang="cs-CZ" sz="2400" dirty="0" smtClean="0"/>
              <a:t>otalitní ideologie</a:t>
            </a:r>
          </a:p>
          <a:p>
            <a:pPr lvl="2"/>
            <a:r>
              <a:rPr lang="cs-CZ" sz="2400" dirty="0" smtClean="0"/>
              <a:t>Vladimír Lenin (1870 – 1924)</a:t>
            </a:r>
          </a:p>
          <a:p>
            <a:pPr lvl="2"/>
            <a:r>
              <a:rPr lang="cs-CZ" sz="2400" dirty="0" smtClean="0"/>
              <a:t>Josef Stalin (1879 -1953)</a:t>
            </a:r>
          </a:p>
          <a:p>
            <a:pPr lvl="1"/>
            <a:r>
              <a:rPr lang="cs-CZ" sz="2400" dirty="0" smtClean="0"/>
              <a:t>Lev </a:t>
            </a:r>
            <a:r>
              <a:rPr lang="cs-CZ" sz="2400" dirty="0" err="1" smtClean="0"/>
              <a:t>Trockij</a:t>
            </a:r>
            <a:r>
              <a:rPr lang="cs-CZ" sz="2400" dirty="0" smtClean="0"/>
              <a:t> (1879 – 1940)</a:t>
            </a:r>
          </a:p>
          <a:p>
            <a:pPr lvl="2"/>
            <a:r>
              <a:rPr lang="cs-CZ" sz="2400" dirty="0" smtClean="0"/>
              <a:t>Stalinův kritik, byl donucen k emigraci</a:t>
            </a:r>
          </a:p>
          <a:p>
            <a:pPr lvl="1"/>
            <a:r>
              <a:rPr lang="cs-CZ" sz="2400" dirty="0" smtClean="0"/>
              <a:t>Neomarxismus</a:t>
            </a:r>
          </a:p>
          <a:p>
            <a:pPr lvl="2"/>
            <a:r>
              <a:rPr lang="cs-CZ" sz="2400" dirty="0"/>
              <a:t>s</a:t>
            </a:r>
            <a:r>
              <a:rPr lang="cs-CZ" sz="2400" dirty="0" smtClean="0"/>
              <a:t>měr rozšířený v západní Evropě od 60.let 20.století</a:t>
            </a:r>
          </a:p>
          <a:p>
            <a:pPr lvl="2"/>
            <a:r>
              <a:rPr lang="cs-CZ" sz="2400" dirty="0"/>
              <a:t>s</a:t>
            </a:r>
            <a:r>
              <a:rPr lang="cs-CZ" sz="2400" dirty="0" smtClean="0"/>
              <a:t>yntéza některých marxistických představ s anarchistickými, psychologickými, existencialistickými</a:t>
            </a:r>
          </a:p>
        </p:txBody>
      </p:sp>
    </p:spTree>
    <p:extLst>
      <p:ext uri="{BB962C8B-B14F-4D97-AF65-F5344CB8AC3E}">
        <p14:creationId xmlns:p14="http://schemas.microsoft.com/office/powerpoint/2010/main" val="2759691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588</Words>
  <Application>Microsoft Office PowerPoint</Application>
  <PresentationFormat>Předvádění na obrazovce (4:3)</PresentationFormat>
  <Paragraphs>113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Bohatý</vt:lpstr>
      <vt:lpstr>Politické ideologie 2</vt:lpstr>
      <vt:lpstr>Socialismus</vt:lpstr>
      <vt:lpstr>socialismus</vt:lpstr>
      <vt:lpstr>Vývoj socialistických myšlenek</vt:lpstr>
      <vt:lpstr>Vývoj socialistických myšlenek</vt:lpstr>
      <vt:lpstr>komunismus</vt:lpstr>
      <vt:lpstr>Vývoj komunistických myšlenek</vt:lpstr>
      <vt:lpstr>Komunismus - Marxismus</vt:lpstr>
      <vt:lpstr>Komunismus - marxismus</vt:lpstr>
      <vt:lpstr>Feminismus</vt:lpstr>
      <vt:lpstr>Feminismus - vývoj</vt:lpstr>
      <vt:lpstr>Feminismus - vývoj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socialismus</dc:title>
  <dc:creator>Administrator</dc:creator>
  <cp:lastModifiedBy>Administrator</cp:lastModifiedBy>
  <cp:revision>22</cp:revision>
  <dcterms:created xsi:type="dcterms:W3CDTF">2013-03-18T14:15:19Z</dcterms:created>
  <dcterms:modified xsi:type="dcterms:W3CDTF">2013-05-14T10:48:17Z</dcterms:modified>
</cp:coreProperties>
</file>