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7" autoAdjust="0"/>
    <p:restoredTop sz="94660"/>
  </p:normalViewPr>
  <p:slideViewPr>
    <p:cSldViewPr>
      <p:cViewPr varScale="1">
        <p:scale>
          <a:sx n="83" d="100"/>
          <a:sy n="83" d="100"/>
        </p:scale>
        <p:origin x="-4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11.4.2012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Makroekonomika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    a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stát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868144" y="40466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VY_32_INOVACE_30 - </a:t>
            </a:r>
            <a:r>
              <a:rPr lang="cs-CZ" dirty="0" smtClean="0">
                <a:solidFill>
                  <a:schemeClr val="bg2">
                    <a:lumMod val="25000"/>
                  </a:schemeClr>
                </a:solidFill>
              </a:rPr>
              <a:t>02</a:t>
            </a:r>
            <a:endParaRPr lang="cs-CZ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74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908720"/>
            <a:ext cx="7344816" cy="3805883"/>
          </a:xfrm>
        </p:spPr>
        <p:txBody>
          <a:bodyPr anchor="ctr"/>
          <a:lstStyle/>
          <a:p>
            <a:pPr marL="0" indent="0" algn="ctr">
              <a:buNone/>
            </a:pPr>
            <a:r>
              <a:rPr lang="cs-CZ" sz="3200" b="1" dirty="0">
                <a:latin typeface="Calibri" pitchFamily="34" charset="0"/>
                <a:cs typeface="Calibri" pitchFamily="34" charset="0"/>
              </a:rPr>
              <a:t>Děkuji za pozornost.</a:t>
            </a:r>
          </a:p>
          <a:p>
            <a:pPr algn="ctr"/>
            <a:endParaRPr lang="cs-CZ" dirty="0">
              <a:latin typeface="Calibri" pitchFamily="34" charset="0"/>
              <a:cs typeface="Calibri" pitchFamily="34" charset="0"/>
            </a:endParaRPr>
          </a:p>
          <a:p>
            <a:pPr algn="ctr"/>
            <a:endParaRPr lang="cs-CZ" dirty="0">
              <a:latin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Autor DUM: Mgr. Jiří </a:t>
            </a:r>
            <a:r>
              <a:rPr lang="cs-CZ" dirty="0" err="1">
                <a:latin typeface="Calibri" pitchFamily="34" charset="0"/>
                <a:cs typeface="Calibri" pitchFamily="34" charset="0"/>
              </a:rPr>
              <a:t>Klupa</a:t>
            </a:r>
            <a:endParaRPr lang="cs-CZ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2" name="Obdélník 1"/>
          <p:cNvSpPr/>
          <p:nvPr/>
        </p:nvSpPr>
        <p:spPr>
          <a:xfrm>
            <a:off x="1619672" y="443711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cs-CZ" sz="2000" dirty="0">
                <a:latin typeface="Calibri" pitchFamily="34" charset="0"/>
                <a:cs typeface="Calibri" pitchFamily="34" charset="0"/>
              </a:rPr>
              <a:t>Zdroj obrázků: </a:t>
            </a:r>
          </a:p>
          <a:p>
            <a:pPr marL="914400" lvl="1" indent="-457200">
              <a:buFont typeface="Wingdings" pitchFamily="2" charset="2"/>
              <a:buChar char="§"/>
              <a:defRPr/>
            </a:pPr>
            <a:r>
              <a:rPr lang="cs-CZ" sz="2000" dirty="0">
                <a:latin typeface="Calibri" pitchFamily="34" charset="0"/>
                <a:cs typeface="Calibri" pitchFamily="34" charset="0"/>
              </a:rPr>
              <a:t>kliparty MS Office</a:t>
            </a:r>
          </a:p>
        </p:txBody>
      </p:sp>
    </p:spTree>
    <p:extLst>
      <p:ext uri="{BB962C8B-B14F-4D97-AF65-F5344CB8AC3E}">
        <p14:creationId xmlns:p14="http://schemas.microsoft.com/office/powerpoint/2010/main" val="63406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Zásahy státu do ekonomiky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b="1" dirty="0" smtClean="0"/>
          </a:p>
          <a:p>
            <a:pPr marL="0" indent="0">
              <a:buNone/>
            </a:pPr>
            <a:r>
              <a:rPr lang="cs-CZ" sz="2800" b="1" dirty="0" smtClean="0"/>
              <a:t>- </a:t>
            </a:r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Keynesovská teorie</a:t>
            </a:r>
          </a:p>
          <a:p>
            <a:pPr>
              <a:buFontTx/>
              <a:buChar char="-"/>
            </a:pPr>
            <a:endParaRPr lang="cs-CZ" sz="2800" b="1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sz="2800" b="1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- neoklasická </a:t>
            </a:r>
            <a:r>
              <a:rPr lang="cs-CZ" sz="2800" b="1" dirty="0">
                <a:latin typeface="Calibri" pitchFamily="34" charset="0"/>
                <a:cs typeface="Calibri" pitchFamily="34" charset="0"/>
              </a:rPr>
              <a:t>(monetaristická) </a:t>
            </a:r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teorie</a:t>
            </a:r>
            <a:endParaRPr lang="cs-CZ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27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eynesovská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koncepce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tržní ekonomika je ze své podstaty nestabilní a stát ji musí vyrovnávat svou makroekonomickou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politikou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snaha o co nejnižší nezaměstnanost a také snižování rozdílů v příjmech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bohatší vrstvy obyvatelstva by měly být zdaňovány progresivně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autor: anglický ekonom John </a:t>
            </a:r>
            <a:r>
              <a:rPr lang="cs-CZ" dirty="0" err="1">
                <a:latin typeface="Calibri" pitchFamily="34" charset="0"/>
                <a:cs typeface="Calibri" pitchFamily="34" charset="0"/>
              </a:rPr>
              <a:t>Maynard</a:t>
            </a:r>
            <a:r>
              <a:rPr lang="cs-CZ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>
                <a:latin typeface="Calibri" pitchFamily="34" charset="0"/>
                <a:cs typeface="Calibri" pitchFamily="34" charset="0"/>
              </a:rPr>
              <a:t>Keynes</a:t>
            </a:r>
            <a:r>
              <a:rPr lang="cs-CZ" dirty="0">
                <a:latin typeface="Calibri" pitchFamily="34" charset="0"/>
                <a:cs typeface="Calibri" pitchFamily="34" charset="0"/>
              </a:rPr>
              <a:t> v 30. letech 20. století</a:t>
            </a:r>
          </a:p>
        </p:txBody>
      </p:sp>
    </p:spTree>
    <p:extLst>
      <p:ext uri="{BB962C8B-B14F-4D97-AF65-F5344CB8AC3E}">
        <p14:creationId xmlns:p14="http://schemas.microsoft.com/office/powerpoint/2010/main" val="5193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Neoklasická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(monetaristická) ekonomie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tržní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ekonomika je stabilní, destabilizují ji naopak zásahy státu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proto by zásahy státu měly být co nejmenší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hlavní úkol: co nejnižší inflace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daně by měly být co nejnižší, aby neodrazovaly od práce, spoření a podnikání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návrat k hospodářskému liberalismu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70. léta 20. století</a:t>
            </a:r>
          </a:p>
        </p:txBody>
      </p:sp>
    </p:spTree>
    <p:extLst>
      <p:ext uri="{BB962C8B-B14F-4D97-AF65-F5344CB8AC3E}">
        <p14:creationId xmlns:p14="http://schemas.microsoft.com/office/powerpoint/2010/main" val="325281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Cíle zásahů státu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2059142"/>
            <a:ext cx="6196405" cy="3603812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HDP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zaměstnanost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cenová stabilita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bilance zahraničního obchodu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dirty="0"/>
          </a:p>
        </p:txBody>
      </p:sp>
      <p:pic>
        <p:nvPicPr>
          <p:cNvPr id="1026" name="Picture 2" descr="C:\Users\Acer\AppData\Local\Microsoft\Windows\Temporary Internet Files\Content.IE5\28W68EEP\MC90024049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7" y="2044886"/>
            <a:ext cx="1440161" cy="126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cer\AppData\Local\Microsoft\Windows\Temporary Internet Files\Content.IE5\5GOV1MS6\MP90042659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604" y="3293624"/>
            <a:ext cx="1867527" cy="123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cer\AppData\Local\Microsoft\Windows\Temporary Internet Files\Content.IE5\7POTC52V\MC90005661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872460"/>
            <a:ext cx="1049022" cy="899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973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Hrubý domácí produkt (HDP)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HDP = C + </a:t>
            </a:r>
            <a:r>
              <a:rPr lang="cs-CZ" b="1" dirty="0" err="1" smtClean="0">
                <a:latin typeface="Calibri" pitchFamily="34" charset="0"/>
                <a:cs typeface="Calibri" pitchFamily="34" charset="0"/>
              </a:rPr>
              <a:t>Ig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 + G + (Ex – </a:t>
            </a:r>
            <a:r>
              <a:rPr lang="cs-CZ" b="1" dirty="0" err="1" smtClean="0">
                <a:latin typeface="Calibri" pitchFamily="34" charset="0"/>
                <a:cs typeface="Calibri" pitchFamily="34" charset="0"/>
              </a:rPr>
              <a:t>Im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C = výdaje domácnosti</a:t>
            </a:r>
          </a:p>
          <a:p>
            <a:pPr>
              <a:buFontTx/>
              <a:buChar char="-"/>
            </a:pPr>
            <a:r>
              <a:rPr lang="cs-CZ" dirty="0" err="1" smtClean="0">
                <a:latin typeface="Calibri" pitchFamily="34" charset="0"/>
                <a:cs typeface="Calibri" pitchFamily="34" charset="0"/>
              </a:rPr>
              <a:t>Ig</a:t>
            </a:r>
            <a:r>
              <a:rPr lang="cs-CZ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 hrubé investice (výdaje) podniku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G = výdaje státu 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(Ex –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Im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 = saldo zahraničního obchodu</a:t>
            </a: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udává, kolik statků a služeb vyprodukovala ekonomika státu za 1 rok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  </a:t>
            </a:r>
            <a:r>
              <a:rPr lang="cs-CZ" dirty="0">
                <a:latin typeface="Calibri" pitchFamily="34" charset="0"/>
                <a:cs typeface="Calibri" pitchFamily="34" charset="0"/>
              </a:rPr>
              <a:t>je vyjádřen v penězích</a:t>
            </a:r>
          </a:p>
        </p:txBody>
      </p:sp>
    </p:spTree>
    <p:extLst>
      <p:ext uri="{BB962C8B-B14F-4D97-AF65-F5344CB8AC3E}">
        <p14:creationId xmlns:p14="http://schemas.microsoft.com/office/powerpoint/2010/main" val="240676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Úroveň zaměstnanosti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se projevuje na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trhu práce 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místo, kde se střetává poptávka po práci (zaměstnavatelé) s nabídkou práce (uchazeči o zaměstnání)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>
                <a:latin typeface="Calibri" pitchFamily="34" charset="0"/>
                <a:cs typeface="Calibri" pitchFamily="34" charset="0"/>
              </a:rPr>
              <a:t>rostoucí výroba = potřeba většího počtu zaměstnanců, klesající výroba = propouštění zaměstnanců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poptávka po práci se zvyšuje s dosaženou kvalifikací (lidé s vyšší kvalifikací si hledají práci snadněji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než lidé s kvalifikací nižší, nejhůře jsou na tom nekvalifikovaní zaměstnanci)</a:t>
            </a:r>
          </a:p>
        </p:txBody>
      </p:sp>
    </p:spTree>
    <p:extLst>
      <p:ext uri="{BB962C8B-B14F-4D97-AF65-F5344CB8AC3E}">
        <p14:creationId xmlns:p14="http://schemas.microsoft.com/office/powerpoint/2010/main" val="225728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Stabilita cenové úrovně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se projevuje na inflaci </a:t>
            </a:r>
          </a:p>
          <a:p>
            <a:pPr marL="0" indent="0">
              <a:buNone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inflace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= všeobecný růst cen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pokud je inflace 3%, pak to znamená, že to, co stálo loni 100 Kč, nyní stojí 103 Kč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pro zjišťování inflace se porovnávají ceny typických výrobků a služeb (základní potraviny, auta,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zájezdy, domácí spotřebiče, benzin, jízdné v MHD apod.)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důsledky inflace: klesá hodnota peněz, doplácejí na ni hlavně občané se stálými příjmy (koupí si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za ně méně), znehodnocuje vklady a úvěry</a:t>
            </a:r>
          </a:p>
        </p:txBody>
      </p:sp>
    </p:spTree>
    <p:extLst>
      <p:ext uri="{BB962C8B-B14F-4D97-AF65-F5344CB8AC3E}">
        <p14:creationId xmlns:p14="http://schemas.microsoft.com/office/powerpoint/2010/main" val="53457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6965245" cy="1202485"/>
          </a:xfrm>
        </p:spPr>
        <p:txBody>
          <a:bodyPr>
            <a:normAutofit/>
          </a:bodyPr>
          <a:lstStyle/>
          <a:p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Platební bilance státu</a:t>
            </a:r>
            <a:b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saldo zahraničního obch</a:t>
            </a: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odu</a:t>
            </a:r>
            <a:r>
              <a:rPr lang="cs-CZ" sz="3600" dirty="0" smtClean="0"/>
              <a:t>	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988840"/>
            <a:ext cx="7416824" cy="42379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3400" dirty="0">
                <a:latin typeface="Calibri" pitchFamily="34" charset="0"/>
                <a:cs typeface="Calibri" pitchFamily="34" charset="0"/>
              </a:rPr>
              <a:t>- výkonnost ekonomiky také závisí na konkurenceschopnosti vůči zahraničí</a:t>
            </a:r>
          </a:p>
          <a:p>
            <a:pPr marL="0" indent="0">
              <a:buNone/>
            </a:pPr>
            <a:r>
              <a:rPr lang="cs-CZ" sz="3400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proto se sledují i </a:t>
            </a:r>
            <a:r>
              <a:rPr lang="cs-CZ" sz="3400" b="1" dirty="0">
                <a:latin typeface="Calibri" pitchFamily="34" charset="0"/>
                <a:cs typeface="Calibri" pitchFamily="34" charset="0"/>
              </a:rPr>
              <a:t>příjmy a výdaje 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vůči zahraničí, tedy </a:t>
            </a:r>
            <a:r>
              <a:rPr lang="cs-CZ" sz="3400" b="1" dirty="0">
                <a:latin typeface="Calibri" pitchFamily="34" charset="0"/>
                <a:cs typeface="Calibri" pitchFamily="34" charset="0"/>
              </a:rPr>
              <a:t>platební bilance</a:t>
            </a:r>
          </a:p>
          <a:p>
            <a:pPr marL="0" indent="0">
              <a:buNone/>
            </a:pPr>
            <a:r>
              <a:rPr lang="cs-CZ" sz="3400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skládá se z </a:t>
            </a:r>
            <a:r>
              <a:rPr lang="cs-CZ" sz="3400" b="1" dirty="0">
                <a:latin typeface="Calibri" pitchFamily="34" charset="0"/>
                <a:cs typeface="Calibri" pitchFamily="34" charset="0"/>
              </a:rPr>
              <a:t>běžného účtu 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a </a:t>
            </a:r>
            <a:r>
              <a:rPr lang="cs-CZ" sz="3400" b="1" dirty="0">
                <a:latin typeface="Calibri" pitchFamily="34" charset="0"/>
                <a:cs typeface="Calibri" pitchFamily="34" charset="0"/>
              </a:rPr>
              <a:t>finančního účtu</a:t>
            </a:r>
          </a:p>
          <a:p>
            <a:pPr marL="0" indent="0">
              <a:buNone/>
            </a:pPr>
            <a:r>
              <a:rPr lang="cs-CZ" sz="3400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sz="3400" b="1" dirty="0">
                <a:latin typeface="Calibri" pitchFamily="34" charset="0"/>
                <a:cs typeface="Calibri" pitchFamily="34" charset="0"/>
              </a:rPr>
              <a:t>běžný účet 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obsahuje hlavně tzv. obchodní bilanci (sleduje vývoz a dovoz) a dále pak příjmy </a:t>
            </a:r>
            <a:r>
              <a:rPr lang="cs-CZ" sz="3400" dirty="0" smtClean="0">
                <a:latin typeface="Calibri" pitchFamily="34" charset="0"/>
                <a:cs typeface="Calibri" pitchFamily="34" charset="0"/>
              </a:rPr>
              <a:t>a výdaje 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za služby apod.</a:t>
            </a:r>
          </a:p>
          <a:p>
            <a:pPr marL="0" indent="0">
              <a:buNone/>
            </a:pPr>
            <a:r>
              <a:rPr lang="cs-CZ" sz="3400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sz="3400" b="1" dirty="0">
                <a:latin typeface="Calibri" pitchFamily="34" charset="0"/>
                <a:cs typeface="Calibri" pitchFamily="34" charset="0"/>
              </a:rPr>
              <a:t>finanční účet 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sleduje hlavně mezinárodní investice, příliv a odliv zahraničního kapitálu</a:t>
            </a:r>
          </a:p>
          <a:p>
            <a:pPr marL="0" indent="0">
              <a:buNone/>
            </a:pPr>
            <a:r>
              <a:rPr lang="cs-CZ" sz="3400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pojem </a:t>
            </a:r>
            <a:r>
              <a:rPr lang="cs-CZ" sz="3400" b="1" dirty="0">
                <a:latin typeface="Calibri" pitchFamily="34" charset="0"/>
                <a:cs typeface="Calibri" pitchFamily="34" charset="0"/>
              </a:rPr>
              <a:t>saldo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 – rozdíl mezi příjmy a výdaji jednotlivých položek platební bilance</a:t>
            </a:r>
          </a:p>
          <a:p>
            <a:pPr marL="0" indent="0">
              <a:buNone/>
            </a:pPr>
            <a:r>
              <a:rPr lang="cs-CZ" sz="3400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sz="3400" b="1" dirty="0">
                <a:latin typeface="Calibri" pitchFamily="34" charset="0"/>
                <a:cs typeface="Calibri" pitchFamily="34" charset="0"/>
              </a:rPr>
              <a:t>saldo</a:t>
            </a:r>
            <a:r>
              <a:rPr lang="cs-CZ" sz="3400" dirty="0">
                <a:latin typeface="Calibri" pitchFamily="34" charset="0"/>
                <a:cs typeface="Calibri" pitchFamily="34" charset="0"/>
              </a:rPr>
              <a:t> – buď přebytek nebo schodek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846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36</TotalTime>
  <Words>478</Words>
  <Application>Microsoft Office PowerPoint</Application>
  <PresentationFormat>Předvádění na obrazovce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Špendlík</vt:lpstr>
      <vt:lpstr>Makroekonomika      a stát</vt:lpstr>
      <vt:lpstr>Zásahy státu do ekonomiky</vt:lpstr>
      <vt:lpstr>Keynesovská koncepce</vt:lpstr>
      <vt:lpstr>Neoklasická (monetaristická) ekonomie</vt:lpstr>
      <vt:lpstr>Cíle zásahů státu</vt:lpstr>
      <vt:lpstr>Hrubý domácí produkt (HDP)</vt:lpstr>
      <vt:lpstr>Úroveň zaměstnanosti</vt:lpstr>
      <vt:lpstr>Stabilita cenové úrovně</vt:lpstr>
      <vt:lpstr>Platební bilance státu saldo zahraničního obchodu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Makroekonomika a stát</dc:title>
  <dc:creator>Matěj</dc:creator>
  <cp:lastModifiedBy>Matěj Klupa</cp:lastModifiedBy>
  <cp:revision>5</cp:revision>
  <dcterms:created xsi:type="dcterms:W3CDTF">2012-04-06T12:09:12Z</dcterms:created>
  <dcterms:modified xsi:type="dcterms:W3CDTF">2012-04-11T16:08:42Z</dcterms:modified>
</cp:coreProperties>
</file>