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7A45-7682-4B13-AA15-7495C1896008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02EA-4BD8-493E-9B83-7DA0404735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6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402EA-4BD8-493E-9B83-7DA04047358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0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C1D4A-A796-47C3-A63E-CE236FB377E2}" type="datetimeFigureOut">
              <a:rPr lang="cs-CZ" smtClean="0"/>
              <a:t>11.8.2012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84168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VY_32_INOVACE_30 - 05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25960" y="265006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Tržní mechanismus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Dělení konkurence (1)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u="sng" dirty="0" smtClean="0">
                <a:latin typeface="Calibri" pitchFamily="34" charset="0"/>
                <a:cs typeface="Calibri" pitchFamily="34" charset="0"/>
              </a:rPr>
              <a:t>Podle </a:t>
            </a:r>
            <a:r>
              <a:rPr lang="pl-PL" b="1" u="sng" dirty="0">
                <a:latin typeface="Calibri" pitchFamily="34" charset="0"/>
                <a:cs typeface="Calibri" pitchFamily="34" charset="0"/>
              </a:rPr>
              <a:t>metody konkurenčního boje</a:t>
            </a:r>
            <a:r>
              <a:rPr lang="pl-PL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endParaRPr lang="pl-PL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cenovou</a:t>
            </a:r>
            <a:r>
              <a:rPr lang="pl-PL" dirty="0">
                <a:latin typeface="Calibri" pitchFamily="34" charset="0"/>
                <a:cs typeface="Calibri" pitchFamily="34" charset="0"/>
              </a:rPr>
              <a:t>: nástrojem boje je snižování tržní ceny s cílem získat co největší tržní podíl.</a:t>
            </a:r>
          </a:p>
          <a:p>
            <a:pPr marL="0" indent="0">
              <a:buNone/>
            </a:pPr>
            <a:endParaRPr lang="pl-PL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necenovou</a:t>
            </a:r>
            <a:r>
              <a:rPr lang="pl-PL" dirty="0">
                <a:latin typeface="Calibri" pitchFamily="34" charset="0"/>
                <a:cs typeface="Calibri" pitchFamily="34" charset="0"/>
              </a:rPr>
              <a:t>: mezi nejobvyklejší nástroje patří zlepšování parametrů a kvality produktu, poskytování doprovodných služeb a výhod, reklamní kampaně.....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6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Dělení konkurence (2)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u="sng" dirty="0">
                <a:latin typeface="Calibri" pitchFamily="34" charset="0"/>
                <a:cs typeface="Calibri" pitchFamily="34" charset="0"/>
              </a:rPr>
              <a:t>Podle podmínek trhu zboží</a:t>
            </a:r>
            <a:r>
              <a:rPr lang="cs-CZ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endParaRPr lang="cs-CZ" u="sng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dokonalou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cs-CZ" dirty="0">
                <a:latin typeface="Calibri" pitchFamily="34" charset="0"/>
                <a:cs typeface="Calibri" pitchFamily="34" charset="0"/>
              </a:rPr>
              <a:t> odpovídá situaci, kdy je na trhu mnoho výrobců, kteří nabízejí zcela shodný výrobek za stejnou cenu a jediným možným způsobem, jak zvýšit zisk je snižovat náklady na výrobu. Je pouze abstraktní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model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nedokonalou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cs-CZ" dirty="0">
                <a:latin typeface="Calibri" pitchFamily="34" charset="0"/>
                <a:cs typeface="Calibri" pitchFamily="34" charset="0"/>
              </a:rPr>
              <a:t> dělí se podle členů nabízejících na trhu.</a:t>
            </a: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	1)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monopol</a:t>
            </a:r>
            <a:r>
              <a:rPr lang="cs-CZ" dirty="0">
                <a:latin typeface="Calibri" pitchFamily="34" charset="0"/>
                <a:cs typeface="Calibri" pitchFamily="34" charset="0"/>
              </a:rPr>
              <a:t>: je jediný výrobce v odvětví, který má plnou kontrolu nad prodejní cenou. Špatné pro trh.</a:t>
            </a: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	2)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oligopol</a:t>
            </a:r>
            <a:r>
              <a:rPr lang="cs-CZ" dirty="0">
                <a:latin typeface="Calibri" pitchFamily="34" charset="0"/>
                <a:cs typeface="Calibri" pitchFamily="34" charset="0"/>
              </a:rPr>
              <a:t>: představuje strukturu trhu charakteristickou malým  počtem výrobců, kteří disponují určitou monopolní silou. Firmy společně brání dalším vstupům do odvětví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3901778" cy="210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46386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202485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Tržní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mechanismus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60381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800" dirty="0" smtClean="0">
                <a:latin typeface="Calibri" pitchFamily="34" charset="0"/>
                <a:cs typeface="Calibri" pitchFamily="34" charset="0"/>
              </a:rPr>
              <a:t>- je </a:t>
            </a:r>
            <a:r>
              <a:rPr lang="cs-CZ" sz="2800" dirty="0">
                <a:latin typeface="Calibri" pitchFamily="34" charset="0"/>
                <a:cs typeface="Calibri" pitchFamily="34" charset="0"/>
              </a:rPr>
              <a:t>systém organizování trhu</a:t>
            </a:r>
          </a:p>
        </p:txBody>
      </p:sp>
      <p:pic>
        <p:nvPicPr>
          <p:cNvPr id="1026" name="Picture 2" descr="C:\Users\Acer\AppData\Local\Microsoft\Windows\Temporary Internet Files\Content.IE5\XAHUEF3I\MC9000550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150612" cy="20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Podmínky pro fungování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endParaRPr lang="cs-CZ" dirty="0" smtClean="0"/>
          </a:p>
          <a:p>
            <a:pPr marL="457200" indent="-457200">
              <a:buAutoNum type="arabicParenR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Soukromé vlastnictví</a:t>
            </a:r>
          </a:p>
          <a:p>
            <a:pPr marL="457200" indent="-457200">
              <a:buAutoNum type="arabicParenR"/>
            </a:pP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Cenový </a:t>
            </a:r>
            <a:r>
              <a:rPr lang="pl-PL" dirty="0">
                <a:latin typeface="Calibri" pitchFamily="34" charset="0"/>
                <a:cs typeface="Calibri" pitchFamily="34" charset="0"/>
              </a:rPr>
              <a:t>systém: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Co?  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Jak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?  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Pro koho?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                                   vyrábět</a:t>
            </a:r>
          </a:p>
          <a:p>
            <a:pPr marL="457200" indent="-457200">
              <a:buAutoNum type="arabicParenR"/>
            </a:pPr>
            <a:r>
              <a:rPr lang="cs-CZ" dirty="0">
                <a:latin typeface="Calibri" pitchFamily="34" charset="0"/>
                <a:cs typeface="Calibri" pitchFamily="34" charset="0"/>
              </a:rPr>
              <a:t>Konkurence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endParaRPr lang="cs-CZ" dirty="0"/>
          </a:p>
        </p:txBody>
      </p:sp>
      <p:pic>
        <p:nvPicPr>
          <p:cNvPr id="2050" name="Picture 2" descr="C:\Users\Acer\AppData\Local\Microsoft\Windows\Temporary Internet Files\Content.IE5\XAHUEF3I\MM90025442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493828"/>
            <a:ext cx="2088230" cy="14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Tržní mechanismus tvoří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Trh produktů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(zboží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služby)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Trh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výrobních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faktorů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(pracovní </a:t>
            </a:r>
            <a:r>
              <a:rPr lang="cs-CZ" dirty="0">
                <a:latin typeface="Calibri" pitchFamily="34" charset="0"/>
                <a:cs typeface="Calibri" pitchFamily="34" charset="0"/>
              </a:rPr>
              <a:t>síla, energie, doprava,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suroviny)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Kupní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síla obyvatel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(nabídka peněz, práce)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Výrobní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náklady firem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(nákup </a:t>
            </a:r>
            <a:r>
              <a:rPr lang="cs-CZ" dirty="0">
                <a:latin typeface="Calibri" pitchFamily="34" charset="0"/>
                <a:cs typeface="Calibri" pitchFamily="34" charset="0"/>
              </a:rPr>
              <a:t>výrobních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faktorů)                                         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32684" cy="1202485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Průběh tržního mechanismu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264696" cy="33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71800" y="292494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56176" y="29249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68144" y="43651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51878" y="43651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851920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STÁT  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98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Trh produktu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Na něm: 	</a:t>
            </a:r>
          </a:p>
          <a:p>
            <a:pPr>
              <a:buFontTx/>
              <a:buChar char="-"/>
            </a:pPr>
            <a:endParaRPr lang="cs-CZ" dirty="0">
              <a:latin typeface="Calibri" pitchFamily="34" charset="0"/>
              <a:cs typeface="Calibri" pitchFamily="34" charset="0"/>
            </a:endParaRPr>
          </a:p>
          <a:p>
            <a:pPr marL="1783080" lvl="5" indent="0"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- domácnosti tvoří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poptávku</a:t>
            </a:r>
          </a:p>
          <a:p>
            <a:pPr marL="1783080" lvl="5" indent="0">
              <a:buNone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marL="1783080" lvl="5" indent="0"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- firmy tvoří </a:t>
            </a:r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nabídku</a:t>
            </a:r>
            <a:endParaRPr lang="cs-CZ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cer\AppData\Local\Microsoft\Windows\Temporary Internet Files\Content.IE5\XAHUEF3I\MP9004304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7" y="1484784"/>
            <a:ext cx="1478266" cy="14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AppData\Local\Microsoft\Windows\Temporary Internet Files\Content.IE5\CSMS446R\MP9004393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0" y="4437112"/>
            <a:ext cx="1725865" cy="16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Trh výrobních faktorů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něm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		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cs-CZ" dirty="0">
                <a:latin typeface="Calibri" pitchFamily="34" charset="0"/>
                <a:cs typeface="Calibri" pitchFamily="34" charset="0"/>
              </a:rPr>
              <a:t>domácnosti tvoří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nabídku</a:t>
            </a:r>
            <a:endParaRPr lang="cs-CZ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		- </a:t>
            </a:r>
            <a:r>
              <a:rPr lang="cs-CZ" dirty="0">
                <a:latin typeface="Calibri" pitchFamily="34" charset="0"/>
                <a:cs typeface="Calibri" pitchFamily="34" charset="0"/>
              </a:rPr>
              <a:t>firmy tvoří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poptávku</a:t>
            </a:r>
            <a:endParaRPr lang="cs-CZ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7256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Konkurence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cs-CZ" dirty="0">
                <a:latin typeface="Calibri" pitchFamily="34" charset="0"/>
                <a:cs typeface="Calibri" pitchFamily="34" charset="0"/>
              </a:rPr>
              <a:t>boj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subjektů, které </a:t>
            </a:r>
            <a:r>
              <a:rPr lang="cs-CZ" dirty="0">
                <a:latin typeface="Calibri" pitchFamily="34" charset="0"/>
                <a:cs typeface="Calibri" pitchFamily="34" charset="0"/>
              </a:rPr>
              <a:t>se střetávají na trzích a bojují mezi sebou ekonomickými prostředky o míru splnění vlastních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cílů</a:t>
            </a:r>
          </a:p>
          <a:p>
            <a:pPr>
              <a:buFontTx/>
              <a:buChar char="-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alibri" pitchFamily="34" charset="0"/>
                <a:cs typeface="Calibri" pitchFamily="34" charset="0"/>
              </a:rPr>
              <a:t>v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zniká </a:t>
            </a:r>
            <a:r>
              <a:rPr lang="cs-CZ" dirty="0">
                <a:latin typeface="Calibri" pitchFamily="34" charset="0"/>
                <a:cs typeface="Calibri" pitchFamily="34" charset="0"/>
              </a:rPr>
              <a:t>při střetu nabídky a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poptávky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Formy konkurence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napříč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trhem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(souběžná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cs-CZ" dirty="0">
                <a:latin typeface="Calibri" pitchFamily="34" charset="0"/>
                <a:cs typeface="Calibri" pitchFamily="34" charset="0"/>
              </a:rPr>
              <a:t>: boj mezi nabízejícími = navýšení ceny a poptávajícími = snížení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ceny</a:t>
            </a:r>
          </a:p>
          <a:p>
            <a:pPr marL="457200" indent="-457200">
              <a:buAutoNum type="arabicParenR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straně poptávky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(individuální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cs-CZ" dirty="0">
                <a:latin typeface="Calibri" pitchFamily="34" charset="0"/>
                <a:cs typeface="Calibri" pitchFamily="34" charset="0"/>
              </a:rPr>
              <a:t>: vzájemné soupeření poptávajících o nejlevnější nákup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zboží</a:t>
            </a:r>
          </a:p>
          <a:p>
            <a:pPr marL="457200" indent="-457200">
              <a:buAutoNum type="arabicParenR"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cs-CZ" b="1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straně nabídky 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(individuální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cs-CZ" dirty="0">
                <a:latin typeface="Calibri" pitchFamily="34" charset="0"/>
                <a:cs typeface="Calibri" pitchFamily="34" charset="0"/>
              </a:rPr>
              <a:t>: konkurence mezi firmami, je v dnešní době nejsilnější formou. Snaha přebírat zákazníky a tím maximalizovat svůj zisk</a:t>
            </a:r>
          </a:p>
        </p:txBody>
      </p:sp>
    </p:spTree>
    <p:extLst>
      <p:ext uri="{BB962C8B-B14F-4D97-AF65-F5344CB8AC3E}">
        <p14:creationId xmlns:p14="http://schemas.microsoft.com/office/powerpoint/2010/main" val="3149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278</Words>
  <Application>Microsoft Office PowerPoint</Application>
  <PresentationFormat>Předvádění na obrazovce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Špendlík</vt:lpstr>
      <vt:lpstr>Prezentace aplikace PowerPoint</vt:lpstr>
      <vt:lpstr>Tržní mechanismus</vt:lpstr>
      <vt:lpstr>Podmínky pro fungování</vt:lpstr>
      <vt:lpstr>Tržní mechanismus tvoří</vt:lpstr>
      <vt:lpstr>Průběh tržního mechanismu</vt:lpstr>
      <vt:lpstr>Trh produktu</vt:lpstr>
      <vt:lpstr>Trh výrobních faktorů</vt:lpstr>
      <vt:lpstr>Konkurence</vt:lpstr>
      <vt:lpstr>Formy konkurence</vt:lpstr>
      <vt:lpstr>Dělení konkurence (1)</vt:lpstr>
      <vt:lpstr>Dělení konkurence (2)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Matěj</dc:creator>
  <cp:lastModifiedBy>Matěj</cp:lastModifiedBy>
  <cp:revision>9</cp:revision>
  <dcterms:created xsi:type="dcterms:W3CDTF">2012-07-01T17:18:36Z</dcterms:created>
  <dcterms:modified xsi:type="dcterms:W3CDTF">2012-08-11T07:43:23Z</dcterms:modified>
</cp:coreProperties>
</file>