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11.8.2012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98497" y="2060848"/>
            <a:ext cx="5723468" cy="1828090"/>
          </a:xfrm>
        </p:spPr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Marketing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084168" y="349387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VY_32_INOVACE_30 - 07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70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Propagace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jde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především o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reklamu</a:t>
            </a:r>
          </a:p>
          <a:p>
            <a:pPr>
              <a:buFontTx/>
              <a:buChar char="-"/>
            </a:pPr>
            <a:endParaRPr lang="pl-PL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pl-PL" dirty="0" smtClean="0">
                <a:latin typeface="Calibri" pitchFamily="34" charset="0"/>
                <a:cs typeface="Calibri" pitchFamily="34" charset="0"/>
              </a:rPr>
              <a:t>dále </a:t>
            </a:r>
            <a:r>
              <a:rPr lang="pl-PL" dirty="0">
                <a:latin typeface="Calibri" pitchFamily="34" charset="0"/>
                <a:cs typeface="Calibri" pitchFamily="34" charset="0"/>
              </a:rPr>
              <a:t>pak jde o </a:t>
            </a:r>
            <a:r>
              <a:rPr lang="pl-PL" b="1" dirty="0">
                <a:latin typeface="Calibri" pitchFamily="34" charset="0"/>
                <a:cs typeface="Calibri" pitchFamily="34" charset="0"/>
              </a:rPr>
              <a:t>podporu </a:t>
            </a:r>
            <a:r>
              <a:rPr lang="pl-PL" b="1" dirty="0" smtClean="0">
                <a:latin typeface="Calibri" pitchFamily="34" charset="0"/>
                <a:cs typeface="Calibri" pitchFamily="34" charset="0"/>
              </a:rPr>
              <a:t>prodeje</a:t>
            </a:r>
          </a:p>
          <a:p>
            <a:pPr>
              <a:buFontTx/>
              <a:buChar char="-"/>
            </a:pPr>
            <a:endParaRPr lang="cs-CZ" b="1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publicita</a:t>
            </a:r>
          </a:p>
          <a:p>
            <a:pPr>
              <a:buFontTx/>
              <a:buChar char="-"/>
            </a:pPr>
            <a:endParaRPr lang="cs-CZ" b="1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osobní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prodej</a:t>
            </a:r>
          </a:p>
        </p:txBody>
      </p:sp>
      <p:pic>
        <p:nvPicPr>
          <p:cNvPr id="3074" name="Picture 2" descr="C:\Users\Acer\AppData\Local\Microsoft\Windows\Temporary Internet Files\Content.IE5\FSRSG8K0\MC90023191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238" y="3913188"/>
            <a:ext cx="2217737" cy="206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298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060848"/>
            <a:ext cx="3901778" cy="210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013176"/>
            <a:ext cx="463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1435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Marketing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metoda </a:t>
            </a:r>
            <a:r>
              <a:rPr lang="cs-CZ" dirty="0">
                <a:latin typeface="Calibri" pitchFamily="34" charset="0"/>
                <a:cs typeface="Calibri" pitchFamily="34" charset="0"/>
              </a:rPr>
              <a:t>řízení, která se zaměřuje na potřeby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zákazník</a:t>
            </a:r>
          </a:p>
          <a:p>
            <a:pPr marL="0" indent="0">
              <a:buNone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každý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výrobek je totiž určen jiné cílové skupině (cílová skupina zákazníků se označuje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jako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segment trhu</a:t>
            </a:r>
            <a:r>
              <a:rPr lang="cs-CZ" dirty="0">
                <a:latin typeface="Calibri" pitchFamily="34" charset="0"/>
                <a:cs typeface="Calibri" pitchFamily="34" charset="0"/>
              </a:rPr>
              <a:t>)</a:t>
            </a:r>
          </a:p>
        </p:txBody>
      </p:sp>
      <p:pic>
        <p:nvPicPr>
          <p:cNvPr id="2050" name="Picture 2" descr="C:\Users\Acer\AppData\Local\Microsoft\Windows\Temporary Internet Files\Content.IE5\8VB5D82P\MC90038356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420" y="4158800"/>
            <a:ext cx="1646891" cy="195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44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nestačí pouze výrobek vyrobit, je také třeba přesvědčit zákazníka, že ho potřebuje (a že koupí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tohoto výrobku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své potřeby uspokojí lépe než v případě konkurence)</a:t>
            </a:r>
          </a:p>
        </p:txBody>
      </p:sp>
      <p:pic>
        <p:nvPicPr>
          <p:cNvPr id="1026" name="Picture 2" descr="C:\Users\Acer\AppData\Local\Microsoft\Windows\Temporary Internet Files\Content.IE5\FSRSG8K0\MC90021541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005064"/>
            <a:ext cx="1531448" cy="2025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38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Marketing má čtyři nástroje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sz="4000" dirty="0" smtClean="0">
                <a:latin typeface="Calibri" pitchFamily="34" charset="0"/>
                <a:cs typeface="Calibri" pitchFamily="34" charset="0"/>
              </a:rPr>
              <a:t>4P   </a:t>
            </a:r>
            <a:r>
              <a:rPr lang="cs-CZ" sz="3200" dirty="0" smtClean="0">
                <a:latin typeface="Calibri" pitchFamily="34" charset="0"/>
                <a:cs typeface="Calibri" pitchFamily="34" charset="0"/>
              </a:rPr>
              <a:t>=</a:t>
            </a:r>
            <a:r>
              <a:rPr lang="cs-CZ" sz="4000" dirty="0" smtClean="0">
                <a:latin typeface="Calibri" pitchFamily="34" charset="0"/>
                <a:cs typeface="Calibri" pitchFamily="34" charset="0"/>
              </a:rPr>
              <a:t> 	</a:t>
            </a:r>
            <a:r>
              <a:rPr lang="cs-CZ" sz="3200" dirty="0" smtClean="0">
                <a:latin typeface="Calibri" pitchFamily="34" charset="0"/>
                <a:cs typeface="Calibri" pitchFamily="34" charset="0"/>
              </a:rPr>
              <a:t>produkt </a:t>
            </a:r>
          </a:p>
          <a:p>
            <a:pPr marL="0" indent="0">
              <a:buNone/>
            </a:pPr>
            <a:r>
              <a:rPr lang="cs-CZ" sz="3200" dirty="0" smtClean="0">
                <a:latin typeface="Calibri" pitchFamily="34" charset="0"/>
                <a:cs typeface="Calibri" pitchFamily="34" charset="0"/>
              </a:rPr>
              <a:t>		prodejní cena</a:t>
            </a:r>
          </a:p>
          <a:p>
            <a:pPr marL="0" indent="0">
              <a:buNone/>
            </a:pPr>
            <a:r>
              <a:rPr lang="cs-CZ" sz="3200" dirty="0">
                <a:latin typeface="Calibri" pitchFamily="34" charset="0"/>
                <a:cs typeface="Calibri" pitchFamily="34" charset="0"/>
              </a:rPr>
              <a:t>	</a:t>
            </a:r>
            <a:r>
              <a:rPr lang="cs-CZ" sz="3200" dirty="0" smtClean="0">
                <a:latin typeface="Calibri" pitchFamily="34" charset="0"/>
                <a:cs typeface="Calibri" pitchFamily="34" charset="0"/>
              </a:rPr>
              <a:t>	přemísťování (distribuce)</a:t>
            </a:r>
          </a:p>
          <a:p>
            <a:pPr marL="0" indent="0">
              <a:buNone/>
            </a:pPr>
            <a:r>
              <a:rPr lang="cs-CZ" sz="3200" dirty="0">
                <a:latin typeface="Calibri" pitchFamily="34" charset="0"/>
                <a:cs typeface="Calibri" pitchFamily="34" charset="0"/>
              </a:rPr>
              <a:t>	</a:t>
            </a:r>
            <a:r>
              <a:rPr lang="cs-CZ" sz="3200" dirty="0" smtClean="0">
                <a:latin typeface="Calibri" pitchFamily="34" charset="0"/>
                <a:cs typeface="Calibri" pitchFamily="34" charset="0"/>
              </a:rPr>
              <a:t>	propagace (reklama)</a:t>
            </a:r>
            <a:endParaRPr lang="cs-CZ" sz="3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7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Průzkum trhu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ještě </a:t>
            </a:r>
            <a:r>
              <a:rPr lang="cs-CZ" dirty="0">
                <a:latin typeface="Calibri" pitchFamily="34" charset="0"/>
                <a:cs typeface="Calibri" pitchFamily="34" charset="0"/>
              </a:rPr>
              <a:t>než se rozhodneme něco vyrábět, je nutné provést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průzkum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trhu</a:t>
            </a:r>
          </a:p>
          <a:p>
            <a:pPr>
              <a:buFontTx/>
              <a:buChar char="-"/>
            </a:pPr>
            <a:r>
              <a:rPr lang="pl-PL" dirty="0">
                <a:latin typeface="Calibri" pitchFamily="34" charset="0"/>
                <a:cs typeface="Calibri" pitchFamily="34" charset="0"/>
              </a:rPr>
              <a:t>zjišťujeme informace o samotných produktech (jaké jsou podobné produkty na trhu, co na </a:t>
            </a:r>
            <a:r>
              <a:rPr lang="pl-PL" dirty="0" smtClean="0">
                <a:latin typeface="Calibri" pitchFamily="34" charset="0"/>
                <a:cs typeface="Calibri" pitchFamily="34" charset="0"/>
              </a:rPr>
              <a:t>nich zákazníci </a:t>
            </a:r>
            <a:r>
              <a:rPr lang="pl-PL" dirty="0">
                <a:latin typeface="Calibri" pitchFamily="34" charset="0"/>
                <a:cs typeface="Calibri" pitchFamily="34" charset="0"/>
              </a:rPr>
              <a:t>oceňují, co jim naopak chybí</a:t>
            </a:r>
            <a:r>
              <a:rPr lang="pl-PL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dále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o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konkurenci</a:t>
            </a:r>
          </a:p>
          <a:p>
            <a:pPr>
              <a:buFontTx/>
              <a:buChar char="-"/>
            </a:pPr>
            <a:r>
              <a:rPr lang="pl-PL" b="1" dirty="0">
                <a:latin typeface="Calibri" pitchFamily="34" charset="0"/>
                <a:cs typeface="Calibri" pitchFamily="34" charset="0"/>
              </a:rPr>
              <a:t>o spotřebitelích </a:t>
            </a:r>
            <a:r>
              <a:rPr lang="pl-PL" dirty="0">
                <a:latin typeface="Calibri" pitchFamily="34" charset="0"/>
                <a:cs typeface="Calibri" pitchFamily="34" charset="0"/>
              </a:rPr>
              <a:t>(kdo kupuje tento typ produkty, proč, kde, kdy</a:t>
            </a:r>
            <a:r>
              <a:rPr lang="pl-PL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o cenách</a:t>
            </a:r>
          </a:p>
        </p:txBody>
      </p:sp>
    </p:spTree>
    <p:extLst>
      <p:ext uri="{BB962C8B-B14F-4D97-AF65-F5344CB8AC3E}">
        <p14:creationId xmlns:p14="http://schemas.microsoft.com/office/powerpoint/2010/main" val="424416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965245" cy="1202485"/>
          </a:xfrm>
        </p:spPr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Produkt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844824"/>
            <a:ext cx="7200800" cy="4320479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cs-CZ" sz="2200" dirty="0" smtClean="0">
                <a:latin typeface="Calibri" pitchFamily="34" charset="0"/>
                <a:cs typeface="Calibri" pitchFamily="34" charset="0"/>
              </a:rPr>
              <a:t>produkt </a:t>
            </a:r>
            <a:r>
              <a:rPr lang="cs-CZ" sz="2200" dirty="0">
                <a:latin typeface="Calibri" pitchFamily="34" charset="0"/>
                <a:cs typeface="Calibri" pitchFamily="34" charset="0"/>
              </a:rPr>
              <a:t>nezahrnuje pouze samotný </a:t>
            </a:r>
            <a:r>
              <a:rPr lang="cs-CZ" sz="2200" dirty="0" smtClean="0">
                <a:latin typeface="Calibri" pitchFamily="34" charset="0"/>
                <a:cs typeface="Calibri" pitchFamily="34" charset="0"/>
              </a:rPr>
              <a:t>výrobek</a:t>
            </a:r>
          </a:p>
          <a:p>
            <a:pPr>
              <a:buFontTx/>
              <a:buChar char="-"/>
            </a:pPr>
            <a:r>
              <a:rPr lang="cs-CZ" sz="2200" dirty="0">
                <a:latin typeface="Calibri" pitchFamily="34" charset="0"/>
                <a:cs typeface="Calibri" pitchFamily="34" charset="0"/>
              </a:rPr>
              <a:t>zákazník (v závislosti na typu výrobku) očekává také estetickou funkci (design výrobku</a:t>
            </a:r>
            <a:r>
              <a:rPr lang="cs-CZ" sz="2200" dirty="0" smtClean="0">
                <a:latin typeface="Calibri" pitchFamily="34" charset="0"/>
                <a:cs typeface="Calibri" pitchFamily="34" charset="0"/>
              </a:rPr>
              <a:t>), bezporuchový </a:t>
            </a:r>
            <a:r>
              <a:rPr lang="cs-CZ" sz="2200" dirty="0">
                <a:latin typeface="Calibri" pitchFamily="34" charset="0"/>
                <a:cs typeface="Calibri" pitchFamily="34" charset="0"/>
              </a:rPr>
              <a:t>chod, rychlý servis, dovoz do bytu apod</a:t>
            </a:r>
            <a:r>
              <a:rPr lang="cs-CZ" sz="22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cs-CZ" sz="2200" dirty="0">
                <a:latin typeface="Calibri" pitchFamily="34" charset="0"/>
                <a:cs typeface="Calibri" pitchFamily="34" charset="0"/>
              </a:rPr>
              <a:t>významnou roli hraje také obal (zákazník se často rozhoduje na základě obalu</a:t>
            </a:r>
            <a:r>
              <a:rPr lang="cs-CZ" sz="22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cs-CZ" sz="2200" dirty="0">
                <a:latin typeface="Calibri" pitchFamily="34" charset="0"/>
                <a:cs typeface="Calibri" pitchFamily="34" charset="0"/>
              </a:rPr>
              <a:t>další roli hraje i dobrá nebo špatná pověst značky či produktu (image</a:t>
            </a:r>
            <a:r>
              <a:rPr lang="cs-CZ" sz="22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cs-CZ" sz="2200" dirty="0">
                <a:latin typeface="Calibri" pitchFamily="34" charset="0"/>
                <a:cs typeface="Calibri" pitchFamily="34" charset="0"/>
              </a:rPr>
              <a:t>někdy se nabízejí i doplňkové služby, ať už bezplatné (dětský koutek ve velkých obchodech, </a:t>
            </a:r>
            <a:r>
              <a:rPr lang="cs-CZ" sz="2200" dirty="0" smtClean="0">
                <a:latin typeface="Calibri" pitchFamily="34" charset="0"/>
                <a:cs typeface="Calibri" pitchFamily="34" charset="0"/>
              </a:rPr>
              <a:t>doprava, poradenství</a:t>
            </a:r>
            <a:r>
              <a:rPr lang="cs-CZ" sz="2200" dirty="0">
                <a:latin typeface="Calibri" pitchFamily="34" charset="0"/>
                <a:cs typeface="Calibri" pitchFamily="34" charset="0"/>
              </a:rPr>
              <a:t>, taška zdarma apod.) nebo placené (montáž nábytku, úpravy oděvů, instalace techniky)</a:t>
            </a:r>
          </a:p>
        </p:txBody>
      </p:sp>
    </p:spTree>
    <p:extLst>
      <p:ext uri="{BB962C8B-B14F-4D97-AF65-F5344CB8AC3E}">
        <p14:creationId xmlns:p14="http://schemas.microsoft.com/office/powerpoint/2010/main" val="164444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Životní cyklus produktu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cs-CZ" sz="2800" dirty="0" smtClean="0">
                <a:latin typeface="Calibri" pitchFamily="34" charset="0"/>
                <a:cs typeface="Calibri" pitchFamily="34" charset="0"/>
              </a:rPr>
              <a:t>ZAVÁDĚNÍ</a:t>
            </a:r>
          </a:p>
          <a:p>
            <a:pPr marL="457200" indent="-457200" algn="ctr">
              <a:buAutoNum type="arabicParenR"/>
            </a:pPr>
            <a:endParaRPr lang="cs-CZ" sz="280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arenR"/>
            </a:pPr>
            <a:r>
              <a:rPr lang="cs-CZ" sz="2800" dirty="0" smtClean="0">
                <a:latin typeface="Calibri" pitchFamily="34" charset="0"/>
                <a:cs typeface="Calibri" pitchFamily="34" charset="0"/>
              </a:rPr>
              <a:t>RŮST</a:t>
            </a:r>
          </a:p>
          <a:p>
            <a:pPr marL="457200" indent="-457200">
              <a:buAutoNum type="arabicParenR"/>
            </a:pPr>
            <a:endParaRPr lang="cs-CZ" sz="280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arenR"/>
            </a:pPr>
            <a:r>
              <a:rPr lang="cs-CZ" sz="2800" dirty="0" smtClean="0">
                <a:latin typeface="Calibri" pitchFamily="34" charset="0"/>
                <a:cs typeface="Calibri" pitchFamily="34" charset="0"/>
              </a:rPr>
              <a:t>ZRALOST</a:t>
            </a:r>
          </a:p>
          <a:p>
            <a:pPr marL="457200" indent="-457200">
              <a:buAutoNum type="arabicParenR"/>
            </a:pPr>
            <a:endParaRPr lang="cs-CZ" sz="2800" dirty="0" smtClean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AutoNum type="arabicParenR"/>
            </a:pPr>
            <a:r>
              <a:rPr lang="cs-CZ" sz="2800" dirty="0" smtClean="0">
                <a:latin typeface="Calibri" pitchFamily="34" charset="0"/>
                <a:cs typeface="Calibri" pitchFamily="34" charset="0"/>
              </a:rPr>
              <a:t>ÚTLUM</a:t>
            </a:r>
            <a:endParaRPr lang="cs-CZ" sz="28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098" name="Picture 2" descr="C:\Users\Acer\AppData\Local\Microsoft\Windows\Temporary Internet Files\Content.IE5\XAHUEF3I\MC900441389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845" y="2773490"/>
            <a:ext cx="2532451" cy="2095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329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Cena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Stanovuje se podle :</a:t>
            </a:r>
          </a:p>
          <a:p>
            <a:pPr marL="457200" indent="-457200">
              <a:buAutoNum type="alphaLcParenR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z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ákazníka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cs-CZ" dirty="0">
                <a:latin typeface="Calibri" pitchFamily="34" charset="0"/>
                <a:cs typeface="Calibri" pitchFamily="34" charset="0"/>
              </a:rPr>
              <a:t>podle očekávané nebo stávající poptávky (tedy s ohledem na to, co je ochoten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 schopen </a:t>
            </a:r>
            <a:r>
              <a:rPr lang="cs-CZ" dirty="0">
                <a:latin typeface="Calibri" pitchFamily="34" charset="0"/>
                <a:cs typeface="Calibri" pitchFamily="34" charset="0"/>
              </a:rPr>
              <a:t>zaplatit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konkurence</a:t>
            </a:r>
            <a:r>
              <a:rPr lang="cs-CZ" dirty="0">
                <a:latin typeface="Calibri" pitchFamily="34" charset="0"/>
                <a:cs typeface="Calibri" pitchFamily="34" charset="0"/>
              </a:rPr>
              <a:t> : za kolik nabízí obdobný produkt konkurence</a:t>
            </a:r>
          </a:p>
          <a:p>
            <a:pPr marL="0" indent="0">
              <a:buNone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cs-CZ" dirty="0">
                <a:latin typeface="Calibri" pitchFamily="34" charset="0"/>
                <a:cs typeface="Calibri" pitchFamily="34" charset="0"/>
              </a:rPr>
              <a:t>v potaz se pak berou i výrobní náklady a náklady na marketing</a:t>
            </a:r>
          </a:p>
        </p:txBody>
      </p:sp>
    </p:spTree>
    <p:extLst>
      <p:ext uri="{BB962C8B-B14F-4D97-AF65-F5344CB8AC3E}">
        <p14:creationId xmlns:p14="http://schemas.microsoft.com/office/powerpoint/2010/main" val="2250920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Distribuce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jde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o otázku, jakým způsobem dostaneme výrobek z továrny do obchodů, kde si ho zákazník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koupí</a:t>
            </a:r>
          </a:p>
          <a:p>
            <a:pPr marL="0" indent="0">
              <a:buNone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Typy distribuce:</a:t>
            </a: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bez mezičlánku</a:t>
            </a:r>
          </a:p>
          <a:p>
            <a:pPr marL="457200" indent="-457200">
              <a:buAutoNum type="alphaLcParenR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s využitím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zprostředkovatele</a:t>
            </a:r>
          </a:p>
          <a:p>
            <a:pPr marL="457200" indent="-457200">
              <a:buAutoNum type="alphaLcParenR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prodej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maloobchodu</a:t>
            </a:r>
          </a:p>
          <a:p>
            <a:pPr marL="457200" indent="-457200">
              <a:buAutoNum type="alphaLcParenR"/>
            </a:pPr>
            <a:r>
              <a:rPr lang="cs-CZ" b="1" dirty="0">
                <a:latin typeface="Calibri" pitchFamily="34" charset="0"/>
                <a:cs typeface="Calibri" pitchFamily="34" charset="0"/>
              </a:rPr>
              <a:t>velkoobchod</a:t>
            </a:r>
          </a:p>
        </p:txBody>
      </p:sp>
    </p:spTree>
    <p:extLst>
      <p:ext uri="{BB962C8B-B14F-4D97-AF65-F5344CB8AC3E}">
        <p14:creationId xmlns:p14="http://schemas.microsoft.com/office/powerpoint/2010/main" val="763289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38</TotalTime>
  <Words>324</Words>
  <Application>Microsoft Office PowerPoint</Application>
  <PresentationFormat>Předvádění na obrazovce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Špendlík</vt:lpstr>
      <vt:lpstr>Marketing</vt:lpstr>
      <vt:lpstr>Marketing</vt:lpstr>
      <vt:lpstr>Prezentace aplikace PowerPoint</vt:lpstr>
      <vt:lpstr>Marketing má čtyři nástroje</vt:lpstr>
      <vt:lpstr>Průzkum trhu</vt:lpstr>
      <vt:lpstr>Produkt</vt:lpstr>
      <vt:lpstr>Životní cyklus produktu</vt:lpstr>
      <vt:lpstr>Cena</vt:lpstr>
      <vt:lpstr>Distribuce</vt:lpstr>
      <vt:lpstr>Propagace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Matěj</dc:creator>
  <cp:lastModifiedBy>Matěj</cp:lastModifiedBy>
  <cp:revision>7</cp:revision>
  <dcterms:created xsi:type="dcterms:W3CDTF">2012-07-22T08:43:15Z</dcterms:created>
  <dcterms:modified xsi:type="dcterms:W3CDTF">2012-08-11T07:52:33Z</dcterms:modified>
</cp:coreProperties>
</file>