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22.10.2012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Finanční trh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228184" y="18466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VY_32_INOVACE_30 - 08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890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Platba v cizí měně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2119256"/>
            <a:ext cx="6421328" cy="3974039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kurzovní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lístk</a:t>
            </a:r>
            <a:r>
              <a:rPr lang="cs-CZ" dirty="0">
                <a:latin typeface="Calibri" pitchFamily="34" charset="0"/>
                <a:cs typeface="Calibri" pitchFamily="34" charset="0"/>
              </a:rPr>
              <a:t>y: poměry, v kterých směňují cizí měnu za české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koruny</a:t>
            </a:r>
          </a:p>
          <a:p>
            <a:pPr>
              <a:buFontTx/>
              <a:buChar char="-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směnný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kurz </a:t>
            </a:r>
            <a:r>
              <a:rPr lang="cs-CZ" dirty="0">
                <a:latin typeface="Calibri" pitchFamily="34" charset="0"/>
                <a:cs typeface="Calibri" pitchFamily="34" charset="0"/>
              </a:rPr>
              <a:t>(je základem pro stanovení</a:t>
            </a:r>
          </a:p>
          <a:p>
            <a:pPr marL="0" indent="0">
              <a:buNone/>
            </a:pPr>
            <a:r>
              <a:rPr lang="cs-CZ">
                <a:latin typeface="Calibri" pitchFamily="34" charset="0"/>
                <a:cs typeface="Calibri" pitchFamily="34" charset="0"/>
              </a:rPr>
              <a:t> </a:t>
            </a:r>
            <a:r>
              <a:rPr lang="cs-CZ" smtClean="0">
                <a:latin typeface="Calibri" pitchFamily="34" charset="0"/>
                <a:cs typeface="Calibri" pitchFamily="34" charset="0"/>
              </a:rPr>
              <a:t>   </a:t>
            </a:r>
            <a:r>
              <a:rPr lang="cs-CZ" smtClean="0">
                <a:latin typeface="Calibri" pitchFamily="34" charset="0"/>
                <a:cs typeface="Calibri" pitchFamily="34" charset="0"/>
              </a:rPr>
              <a:t>kurzů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 obchodních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bankách, stanovuje ČNB)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cizí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měna se označuje termínem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valuta</a:t>
            </a:r>
            <a:r>
              <a:rPr lang="cs-CZ" dirty="0">
                <a:latin typeface="Calibri" pitchFamily="34" charset="0"/>
                <a:cs typeface="Calibri" pitchFamily="34" charset="0"/>
              </a:rPr>
              <a:t>, pokud jde o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hotovostní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styk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termínem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deviza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kurzovní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lístek obsahuje položku nákup (banka nakupuje cizí měnu) a prodej (banka prodává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cizí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měnu)</a:t>
            </a: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kurz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nákupu je vždy nižší než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kurz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prodeje (banka tak tvoří zisk)</a:t>
            </a:r>
          </a:p>
        </p:txBody>
      </p:sp>
    </p:spTree>
    <p:extLst>
      <p:ext uri="{BB962C8B-B14F-4D97-AF65-F5344CB8AC3E}">
        <p14:creationId xmlns:p14="http://schemas.microsoft.com/office/powerpoint/2010/main" val="122728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Bankovní soustava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v čele ČNB, ta kontroluje činnost všech finančních institucí 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CB plní tyto funkce: 	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	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1)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emisní politika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	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2)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diskontní politika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	3)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operace na volném trhu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	4)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přímá regulace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358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Činnost obchodních bank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aktivní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(půjčují peníze)</a:t>
            </a:r>
          </a:p>
          <a:p>
            <a:pPr>
              <a:buFontTx/>
              <a:buChar char="-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p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asivní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(umožňují uložení peněz)</a:t>
            </a: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zprostředkovatelská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(např. bezhotovostní platba)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c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ílem činnosti je maximalizace zisku, který vznikne rozdílem mezi úroky půjčených a uložených peněz =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bankovní rozpětí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ú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rok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„odměna“ banky za půjčku a „odměna střadateli“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130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2373313"/>
            <a:ext cx="3902075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229200"/>
            <a:ext cx="463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154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Finanční trh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je trh, na kterém se střetává nabídka peněz, cenných papírů a dalších forem s poptávkou po nich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střetávají se na něm subjekty, které mají dočasně volné prostředky, se subjekty, které jich mají nedostatek 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690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Instituce na finančním trhu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1) CENTRÁLNÍ BANKA   (ČNB)</a:t>
            </a:r>
          </a:p>
          <a:p>
            <a:pPr marL="0" indent="0">
              <a:buNone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2) OBCHODNÍ BANKY    (KB, ČSOB, ČS, 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GE Money Bank…)</a:t>
            </a:r>
          </a:p>
          <a:p>
            <a:pPr marL="0" indent="0">
              <a:buNone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3) DALŠÍ INSTITUCE (stavební spořitelny, pojišťovny, penzijní fondy…)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050" name="Picture 2" descr="C:\Users\Acer\AppData\Local\Microsoft\Windows\Temporary Internet Files\Content.IE5\FSRSG8K0\MC90029554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328202"/>
            <a:ext cx="1739900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670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Peníze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jsou prostředek směny, který je všeobecně přijímán při placení za zboží a služby nebo při úhradě dluhu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ince a bankovky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depozity (vklady na účtech bankách)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cenné papíry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009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Funkce peněz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prostředek směny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(směňují se za statky a služby)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míra hodno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t (zúčtovací jednotka, která vyjadřuje hodnotu statků a služeb)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uchovatel hodnot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(udržují hodnoty v čas</a:t>
            </a:r>
            <a:r>
              <a:rPr lang="cs-CZ" dirty="0" smtClean="0"/>
              <a:t>e)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6370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Formy placení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sz="2800" dirty="0">
                <a:latin typeface="Calibri" pitchFamily="34" charset="0"/>
                <a:cs typeface="Calibri" pitchFamily="34" charset="0"/>
              </a:rPr>
              <a:t>h</a:t>
            </a:r>
            <a:r>
              <a:rPr lang="cs-CZ" sz="2800" dirty="0" smtClean="0">
                <a:latin typeface="Calibri" pitchFamily="34" charset="0"/>
                <a:cs typeface="Calibri" pitchFamily="34" charset="0"/>
              </a:rPr>
              <a:t>otovostní</a:t>
            </a:r>
          </a:p>
          <a:p>
            <a:pPr>
              <a:buFontTx/>
              <a:buChar char="-"/>
            </a:pPr>
            <a:endParaRPr lang="cs-CZ" sz="280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sz="2800" dirty="0" smtClean="0">
                <a:latin typeface="Calibri" pitchFamily="34" charset="0"/>
                <a:cs typeface="Calibri" pitchFamily="34" charset="0"/>
              </a:rPr>
              <a:t>bezhotovostní</a:t>
            </a:r>
          </a:p>
          <a:p>
            <a:pPr>
              <a:buFontTx/>
              <a:buChar char="-"/>
            </a:pPr>
            <a:endParaRPr lang="cs-CZ" sz="280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sz="2800" dirty="0" smtClean="0">
                <a:latin typeface="Calibri" pitchFamily="34" charset="0"/>
                <a:cs typeface="Calibri" pitchFamily="34" charset="0"/>
              </a:rPr>
              <a:t>platební karty </a:t>
            </a:r>
          </a:p>
          <a:p>
            <a:pPr>
              <a:buFontTx/>
              <a:buChar char="-"/>
            </a:pPr>
            <a:endParaRPr lang="cs-CZ" sz="280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sz="2800" dirty="0" smtClean="0">
                <a:latin typeface="Calibri" pitchFamily="34" charset="0"/>
                <a:cs typeface="Calibri" pitchFamily="34" charset="0"/>
              </a:rPr>
              <a:t>platba v cizí měně</a:t>
            </a:r>
            <a:endParaRPr lang="cs-CZ" sz="28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Acer\AppData\Local\Microsoft\Windows\Temporary Internet Files\Content.IE5\FSRSG8K0\MC90001286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3217863"/>
            <a:ext cx="252412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227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Hotovostní placení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„z ruky do ruky“</a:t>
            </a:r>
          </a:p>
          <a:p>
            <a:pPr marL="457200" indent="-457200">
              <a:buAutoNum type="alphaLcParenR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poštovní poukázkou (A, B, C)</a:t>
            </a:r>
          </a:p>
          <a:p>
            <a:pPr marL="457200" indent="-457200">
              <a:buAutoNum type="alphaLcParenR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doklady bank (pokladní složenky, výběrní lístky)</a:t>
            </a:r>
          </a:p>
          <a:p>
            <a:pPr marL="457200" indent="-457200">
              <a:buAutoNum type="alphaLcParenR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šeky (cenný papír)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255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Bezhotovostní placení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písemně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(příkaz k úhradě, souhlas s inkasem)</a:t>
            </a:r>
          </a:p>
          <a:p>
            <a:pPr marL="457200" indent="-457200">
              <a:buAutoNum type="alphaLcParenR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přímé bankovnictví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phonebanking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GSM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banking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internetbanking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457200" indent="-457200">
              <a:buAutoNum type="alphaLcParenR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ústně u přepážky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(vyšší poplatek)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0367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Platební karty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debetní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karty </a:t>
            </a:r>
            <a:r>
              <a:rPr lang="cs-CZ" dirty="0">
                <a:latin typeface="Calibri" pitchFamily="34" charset="0"/>
                <a:cs typeface="Calibri" pitchFamily="34" charset="0"/>
              </a:rPr>
              <a:t>umožňují vybírat hotovost (nejčastěji v bankomatu) a platit v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obchodech</a:t>
            </a:r>
          </a:p>
          <a:p>
            <a:pPr>
              <a:buFontTx/>
              <a:buChar char="-"/>
            </a:pPr>
            <a:endParaRPr lang="cs-CZ" b="1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b="1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kreditní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kart</a:t>
            </a:r>
            <a:r>
              <a:rPr lang="cs-CZ" dirty="0">
                <a:latin typeface="Calibri" pitchFamily="34" charset="0"/>
                <a:cs typeface="Calibri" pitchFamily="34" charset="0"/>
              </a:rPr>
              <a:t>y umožňují čerpat peníze z úvěrového účtu (jde tedy o nástroj čerpání úvěru)</a:t>
            </a:r>
          </a:p>
        </p:txBody>
      </p:sp>
    </p:spTree>
    <p:extLst>
      <p:ext uri="{BB962C8B-B14F-4D97-AF65-F5344CB8AC3E}">
        <p14:creationId xmlns:p14="http://schemas.microsoft.com/office/powerpoint/2010/main" val="12263851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43</TotalTime>
  <Words>399</Words>
  <Application>Microsoft Office PowerPoint</Application>
  <PresentationFormat>Předvádění na obrazovce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Špendlík</vt:lpstr>
      <vt:lpstr>Finanční trh</vt:lpstr>
      <vt:lpstr>Finanční trh</vt:lpstr>
      <vt:lpstr>Instituce na finančním trhu</vt:lpstr>
      <vt:lpstr>Peníze</vt:lpstr>
      <vt:lpstr>Funkce peněz</vt:lpstr>
      <vt:lpstr>Formy placení</vt:lpstr>
      <vt:lpstr>Hotovostní placení</vt:lpstr>
      <vt:lpstr>Bezhotovostní placení</vt:lpstr>
      <vt:lpstr>Platební karty</vt:lpstr>
      <vt:lpstr>Platba v cizí měně</vt:lpstr>
      <vt:lpstr>Bankovní soustava</vt:lpstr>
      <vt:lpstr>Činnost obchodních bank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Finanční trh</dc:title>
  <dc:creator>Matěj</dc:creator>
  <cp:lastModifiedBy>Administrator</cp:lastModifiedBy>
  <cp:revision>7</cp:revision>
  <dcterms:created xsi:type="dcterms:W3CDTF">2012-07-23T10:52:02Z</dcterms:created>
  <dcterms:modified xsi:type="dcterms:W3CDTF">2012-10-22T07:15:34Z</dcterms:modified>
</cp:coreProperties>
</file>