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11.8.2012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11.8.2012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11.8.2012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11.8.2012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11.8.2012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11.8.2012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11.8.2012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11.8.2012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11.8.2012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11.8.2012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11.8.2012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95EC1D4A-A796-47C3-A63E-CE236FB377E2}" type="datetimeFigureOut">
              <a:rPr lang="cs-CZ" smtClean="0"/>
              <a:t>11.8.2012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Osobní finance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6332124" y="184666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VY_32_INOVACE_30 - 10</a:t>
            </a:r>
            <a:endParaRPr lang="cs-CZ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75127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</a:t>
            </a: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ředlužení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situace</a:t>
            </a:r>
            <a:r>
              <a:rPr lang="cs-CZ" dirty="0">
                <a:latin typeface="Calibri" pitchFamily="34" charset="0"/>
                <a:cs typeface="Calibri" pitchFamily="34" charset="0"/>
              </a:rPr>
              <a:t>, kdy domácnost nemůže splácet dluh ze svého měsíčního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příjmu</a:t>
            </a:r>
          </a:p>
          <a:p>
            <a:pPr>
              <a:buFontTx/>
              <a:buChar char="-"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pokud </a:t>
            </a:r>
            <a:r>
              <a:rPr lang="cs-CZ" dirty="0">
                <a:latin typeface="Calibri" pitchFamily="34" charset="0"/>
                <a:cs typeface="Calibri" pitchFamily="34" charset="0"/>
              </a:rPr>
              <a:t>dluh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nesplácíme: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upomínka, vymáhání nesplaceného dluhu, soudní nařízení, exekuce </a:t>
            </a:r>
          </a:p>
          <a:p>
            <a:pPr marL="1417320" lvl="4" indent="0">
              <a:buNone/>
            </a:pPr>
            <a:r>
              <a:rPr lang="cs-CZ" b="1" dirty="0">
                <a:latin typeface="Calibri" pitchFamily="34" charset="0"/>
                <a:cs typeface="Calibri" pitchFamily="34" charset="0"/>
              </a:rPr>
              <a:t>	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	</a:t>
            </a:r>
            <a:endParaRPr lang="cs-CZ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4" name="Picture 2" descr="C:\Users\Acer\AppData\Local\Microsoft\Windows\Temporary Internet Files\Content.IE5\FSRSG8K0\MC90029197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4293096"/>
            <a:ext cx="1827886" cy="1827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41433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Oddlužení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63040" y="2119256"/>
            <a:ext cx="6493336" cy="3974039"/>
          </a:xfrm>
        </p:spPr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situace, kdy občan není ani při nejlepší vůli schopen splácet své dluhy</a:t>
            </a:r>
          </a:p>
          <a:p>
            <a:pPr>
              <a:buFontTx/>
              <a:buChar char="-"/>
            </a:pPr>
            <a:r>
              <a:rPr lang="pl-PL" dirty="0" smtClean="0">
                <a:latin typeface="Calibri" pitchFamily="34" charset="0"/>
                <a:cs typeface="Calibri" pitchFamily="34" charset="0"/>
              </a:rPr>
              <a:t>je to možnost určená pouze pro občany</a:t>
            </a: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pouze jednou za život</a:t>
            </a: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je nutné žádat soud</a:t>
            </a: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musí splatit alespoň 30% z každého dluhu</a:t>
            </a: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dlužníkovi 5 let zbývá pouze životní minimum a náklady na bydlení</a:t>
            </a:r>
          </a:p>
          <a:p>
            <a:pPr>
              <a:buFontTx/>
              <a:buChar char="-"/>
            </a:pPr>
            <a:r>
              <a:rPr lang="cs-CZ" dirty="0">
                <a:latin typeface="Calibri" pitchFamily="34" charset="0"/>
                <a:cs typeface="Calibri" pitchFamily="34" charset="0"/>
              </a:rPr>
              <a:t>zbytek příjmů je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zasílán věřitelům</a:t>
            </a:r>
          </a:p>
          <a:p>
            <a:pPr>
              <a:buFontTx/>
              <a:buChar char="-"/>
            </a:pPr>
            <a:r>
              <a:rPr lang="pl-PL" dirty="0">
                <a:latin typeface="Calibri" pitchFamily="34" charset="0"/>
                <a:cs typeface="Calibri" pitchFamily="34" charset="0"/>
              </a:rPr>
              <a:t>po 5 letech je zbytek dluhů prominut</a:t>
            </a: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666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0963" y="2373313"/>
            <a:ext cx="3902075" cy="2109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5229200"/>
            <a:ext cx="4638675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3462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Osobní (domácí) rozpočet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endParaRPr lang="cs-CZ" dirty="0" smtClean="0"/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dvě </a:t>
            </a:r>
            <a:r>
              <a:rPr lang="cs-CZ" dirty="0">
                <a:latin typeface="Calibri" pitchFamily="34" charset="0"/>
                <a:cs typeface="Calibri" pitchFamily="34" charset="0"/>
              </a:rPr>
              <a:t>základní položky: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příjmy a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výdaje</a:t>
            </a:r>
          </a:p>
          <a:p>
            <a:pPr>
              <a:buFontTx/>
              <a:buChar char="-"/>
            </a:pPr>
            <a:endParaRPr lang="cs-CZ" b="1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příjmy </a:t>
            </a:r>
            <a:r>
              <a:rPr lang="cs-CZ" dirty="0">
                <a:latin typeface="Calibri" pitchFamily="34" charset="0"/>
                <a:cs typeface="Calibri" pitchFamily="34" charset="0"/>
              </a:rPr>
              <a:t>dělíme na pravidelné a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nepravidelné</a:t>
            </a:r>
          </a:p>
          <a:p>
            <a:pPr>
              <a:buFontTx/>
              <a:buChar char="-"/>
            </a:pPr>
            <a:endParaRPr lang="pl-PL" b="1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pl-PL" b="1" dirty="0" smtClean="0">
                <a:latin typeface="Calibri" pitchFamily="34" charset="0"/>
                <a:cs typeface="Calibri" pitchFamily="34" charset="0"/>
              </a:rPr>
              <a:t>výdaje</a:t>
            </a:r>
            <a:r>
              <a:rPr lang="pl-PL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pl-PL" dirty="0">
                <a:latin typeface="Calibri" pitchFamily="34" charset="0"/>
                <a:cs typeface="Calibri" pitchFamily="34" charset="0"/>
              </a:rPr>
              <a:t>dělíme na pevné a kontrolovatelné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9717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Příjmy 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63040" y="2119256"/>
            <a:ext cx="6565344" cy="3902031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pravidelné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cs-CZ" dirty="0">
                <a:latin typeface="Calibri" pitchFamily="34" charset="0"/>
                <a:cs typeface="Calibri" pitchFamily="34" charset="0"/>
              </a:rPr>
              <a:t>– mzdy, příjmy z podnikání, sociální příjmy (důchod, sociální dávky, přídavky na děti apod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.)</a:t>
            </a:r>
          </a:p>
          <a:p>
            <a:pPr>
              <a:buFontTx/>
              <a:buChar char="-"/>
            </a:pPr>
            <a:r>
              <a:rPr lang="cs-CZ" b="1" dirty="0">
                <a:latin typeface="Calibri" pitchFamily="34" charset="0"/>
                <a:cs typeface="Calibri" pitchFamily="34" charset="0"/>
              </a:rPr>
              <a:t>nepravidelné</a:t>
            </a:r>
            <a:r>
              <a:rPr lang="cs-CZ" dirty="0">
                <a:latin typeface="Calibri" pitchFamily="34" charset="0"/>
                <a:cs typeface="Calibri" pitchFamily="34" charset="0"/>
              </a:rPr>
              <a:t> – příjmy, které určitě obdržíme, ale jejich výše kolísá a nedostáváme je vždy v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stejnou dobu</a:t>
            </a:r>
            <a:r>
              <a:rPr lang="cs-CZ" dirty="0">
                <a:latin typeface="Calibri" pitchFamily="34" charset="0"/>
                <a:cs typeface="Calibri" pitchFamily="34" charset="0"/>
              </a:rPr>
              <a:t>: odměny, úroky z vkladů, příjmy z cenných papírů či z autorských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práv</a:t>
            </a:r>
          </a:p>
          <a:p>
            <a:pPr>
              <a:buFontTx/>
              <a:buChar char="-"/>
            </a:pPr>
            <a:r>
              <a:rPr lang="cs-CZ" b="1" dirty="0">
                <a:latin typeface="Calibri" pitchFamily="34" charset="0"/>
                <a:cs typeface="Calibri" pitchFamily="34" charset="0"/>
              </a:rPr>
              <a:t>jednorázové</a:t>
            </a:r>
            <a:r>
              <a:rPr lang="cs-CZ" dirty="0">
                <a:latin typeface="Calibri" pitchFamily="34" charset="0"/>
                <a:cs typeface="Calibri" pitchFamily="34" charset="0"/>
              </a:rPr>
              <a:t> (např. z prodeje majetku), ale ty do osobního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rozpočtu nezahrnujeme </a:t>
            </a:r>
            <a:r>
              <a:rPr lang="cs-CZ" dirty="0">
                <a:latin typeface="Calibri" pitchFamily="34" charset="0"/>
                <a:cs typeface="Calibri" pitchFamily="34" charset="0"/>
              </a:rPr>
              <a:t>(slouží buď k jednorázovým výdajům nebo jako rezerva)</a:t>
            </a:r>
            <a:endParaRPr lang="cs-CZ" dirty="0" smtClean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2553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Výdaje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pevné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cs-CZ" dirty="0">
                <a:latin typeface="Calibri" pitchFamily="34" charset="0"/>
                <a:cs typeface="Calibri" pitchFamily="34" charset="0"/>
              </a:rPr>
              <a:t>– opakují se a je obtížné je snížit: nájemné, splátky půjček, hypotéky apod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>
              <a:buFontTx/>
              <a:buChar char="-"/>
            </a:pPr>
            <a:r>
              <a:rPr lang="cs-CZ" b="1" dirty="0">
                <a:latin typeface="Calibri" pitchFamily="34" charset="0"/>
                <a:cs typeface="Calibri" pitchFamily="34" charset="0"/>
              </a:rPr>
              <a:t>kontrolovatelné</a:t>
            </a:r>
            <a:r>
              <a:rPr lang="cs-CZ" dirty="0">
                <a:latin typeface="Calibri" pitchFamily="34" charset="0"/>
                <a:cs typeface="Calibri" pitchFamily="34" charset="0"/>
              </a:rPr>
              <a:t> – můžeme je bezprostředně omezit: náklady na jídlo, telefon, oblečení,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opravy, benzin</a:t>
            </a:r>
            <a:r>
              <a:rPr lang="cs-CZ" dirty="0">
                <a:latin typeface="Calibri" pitchFamily="34" charset="0"/>
                <a:cs typeface="Calibri" pitchFamily="34" charset="0"/>
              </a:rPr>
              <a:t>, případně výdaje na zábavu a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cestování</a:t>
            </a:r>
          </a:p>
          <a:p>
            <a:pPr>
              <a:buFontTx/>
              <a:buChar char="-"/>
            </a:pPr>
            <a:r>
              <a:rPr lang="cs-CZ" b="1" dirty="0">
                <a:latin typeface="Calibri" pitchFamily="34" charset="0"/>
                <a:cs typeface="Calibri" pitchFamily="34" charset="0"/>
              </a:rPr>
              <a:t>jednorázové</a:t>
            </a:r>
            <a:r>
              <a:rPr lang="cs-CZ" dirty="0">
                <a:latin typeface="Calibri" pitchFamily="34" charset="0"/>
                <a:cs typeface="Calibri" pitchFamily="34" charset="0"/>
              </a:rPr>
              <a:t> (obvykle za delší dobu, jako koupě auta,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domácích spotřebičů</a:t>
            </a:r>
            <a:r>
              <a:rPr lang="cs-CZ" dirty="0">
                <a:latin typeface="Calibri" pitchFamily="34" charset="0"/>
                <a:cs typeface="Calibri" pitchFamily="34" charset="0"/>
              </a:rPr>
              <a:t>, dovolené...), i u nich můžeme ovlivnit jejich výši</a:t>
            </a:r>
          </a:p>
        </p:txBody>
      </p:sp>
    </p:spTree>
    <p:extLst>
      <p:ext uri="{BB962C8B-B14F-4D97-AF65-F5344CB8AC3E}">
        <p14:creationId xmlns:p14="http://schemas.microsoft.com/office/powerpoint/2010/main" val="2105711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Poměr mezi P a V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lphaLcParenR"/>
            </a:pPr>
            <a:endParaRPr lang="cs-CZ" dirty="0" smtClean="0"/>
          </a:p>
          <a:p>
            <a:pPr marL="457200" indent="-457200">
              <a:buAutoNum type="alphaLcParenR"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přebytek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   	P </a:t>
            </a:r>
            <a:r>
              <a:rPr lang="cs-CZ" dirty="0">
                <a:latin typeface="Calibri" pitchFamily="34" charset="0"/>
                <a:cs typeface="Calibri" pitchFamily="34" charset="0"/>
              </a:rPr>
              <a:t>&gt; V (lze spořit či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investovat)</a:t>
            </a:r>
          </a:p>
          <a:p>
            <a:pPr marL="457200" indent="-457200">
              <a:buAutoNum type="alphaLcParenR"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 marL="457200" indent="-457200">
              <a:buAutoNum type="alphaLcParenR"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deficit 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     	P &lt; V (nutno krýt z rezerv, půjčky…)</a:t>
            </a:r>
          </a:p>
          <a:p>
            <a:pPr marL="457200" indent="-457200">
              <a:buAutoNum type="alphaLcParenR"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 marL="457200" indent="-457200">
              <a:buAutoNum type="alphaLcParenR"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vyrovnaný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 P = V </a:t>
            </a:r>
          </a:p>
          <a:p>
            <a:pPr marL="457200" indent="-457200">
              <a:buAutoNum type="alphaLcParenR"/>
            </a:pPr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5465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Osobní aktiva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endParaRPr lang="cs-CZ" b="1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majetek</a:t>
            </a:r>
            <a:r>
              <a:rPr lang="cs-CZ" dirty="0">
                <a:latin typeface="Calibri" pitchFamily="34" charset="0"/>
                <a:cs typeface="Calibri" pitchFamily="34" charset="0"/>
              </a:rPr>
              <a:t>, který nám může přinášet další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příjmy:</a:t>
            </a:r>
          </a:p>
          <a:p>
            <a:pPr>
              <a:buFontTx/>
              <a:buChar char="-"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finanční aktiva; </a:t>
            </a:r>
            <a:r>
              <a:rPr lang="cs-CZ" dirty="0">
                <a:latin typeface="Calibri" pitchFamily="34" charset="0"/>
                <a:cs typeface="Calibri" pitchFamily="34" charset="0"/>
              </a:rPr>
              <a:t>nemovitosti, které vytvářejí příjem; autorská práva a patenty; majetek, který stoupá v ceně a je dobře prodejný </a:t>
            </a:r>
          </a:p>
        </p:txBody>
      </p:sp>
    </p:spTree>
    <p:extLst>
      <p:ext uri="{BB962C8B-B14F-4D97-AF65-F5344CB8AC3E}">
        <p14:creationId xmlns:p14="http://schemas.microsoft.com/office/powerpoint/2010/main" val="3885151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Osobní pasiva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cs-CZ" dirty="0" smtClean="0"/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majetek</a:t>
            </a:r>
            <a:r>
              <a:rPr lang="cs-CZ" dirty="0">
                <a:latin typeface="Calibri" pitchFamily="34" charset="0"/>
                <a:cs typeface="Calibri" pitchFamily="34" charset="0"/>
              </a:rPr>
              <a:t>, který vytváří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výdaje:</a:t>
            </a:r>
          </a:p>
          <a:p>
            <a:pPr>
              <a:buFontTx/>
              <a:buChar char="-"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nemovitosti, automobil k osobní potřebě, osobní spotřební předměty</a:t>
            </a:r>
          </a:p>
          <a:p>
            <a:pPr>
              <a:buFontTx/>
              <a:buChar char="-"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</a:t>
            </a:r>
          </a:p>
          <a:p>
            <a:pPr marL="0" indent="0">
              <a:buNone/>
            </a:pPr>
            <a:endParaRPr lang="cs-CZ" dirty="0" smtClean="0"/>
          </a:p>
        </p:txBody>
      </p:sp>
      <p:pic>
        <p:nvPicPr>
          <p:cNvPr id="1026" name="Picture 2" descr="C:\Users\Acer\AppData\Local\Microsoft\Windows\Temporary Internet Files\Content.IE5\CSMS446R\MC90023300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4077072"/>
            <a:ext cx="1768475" cy="198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05371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Co s přebytkem ?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můžeme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investovat</a:t>
            </a:r>
            <a:r>
              <a:rPr lang="cs-CZ" dirty="0">
                <a:latin typeface="Calibri" pitchFamily="34" charset="0"/>
                <a:cs typeface="Calibri" pitchFamily="34" charset="0"/>
              </a:rPr>
              <a:t>: </a:t>
            </a: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bankovní </a:t>
            </a:r>
            <a:r>
              <a:rPr lang="cs-CZ" dirty="0">
                <a:latin typeface="Calibri" pitchFamily="34" charset="0"/>
                <a:cs typeface="Calibri" pitchFamily="34" charset="0"/>
              </a:rPr>
              <a:t>vklady, stavební spoření, penzijní připojištění, soukromé životní pojištění, podílové fondy, dluhopisy, akcie, investice do majetku, investice do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podnikání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051" name="Picture 3" descr="C:\Users\Acer\AppData\Local\Microsoft\Windows\Temporary Internet Files\Content.IE5\CSMS446R\MC900299725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4221088"/>
            <a:ext cx="1685925" cy="1808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40659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Co s deficitem ?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b="1" dirty="0">
                <a:latin typeface="Calibri" pitchFamily="34" charset="0"/>
                <a:cs typeface="Calibri" pitchFamily="34" charset="0"/>
              </a:rPr>
              <a:t>snížení výdajů </a:t>
            </a:r>
            <a:r>
              <a:rPr lang="cs-CZ" dirty="0">
                <a:latin typeface="Calibri" pitchFamily="34" charset="0"/>
                <a:cs typeface="Calibri" pitchFamily="34" charset="0"/>
              </a:rPr>
              <a:t>- kromě jiného je užitečné uvědomit si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své návyky </a:t>
            </a:r>
            <a:r>
              <a:rPr lang="cs-CZ" dirty="0">
                <a:latin typeface="Calibri" pitchFamily="34" charset="0"/>
                <a:cs typeface="Calibri" pitchFamily="34" charset="0"/>
              </a:rPr>
              <a:t>při utrácení peněz</a:t>
            </a: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b="1" dirty="0">
                <a:latin typeface="Calibri" pitchFamily="34" charset="0"/>
                <a:cs typeface="Calibri" pitchFamily="34" charset="0"/>
              </a:rPr>
              <a:t>zvýšení příjmů </a:t>
            </a:r>
            <a:r>
              <a:rPr lang="cs-CZ" dirty="0">
                <a:latin typeface="Calibri" pitchFamily="34" charset="0"/>
                <a:cs typeface="Calibri" pitchFamily="34" charset="0"/>
              </a:rPr>
              <a:t>- druhé zaměstnání, brigáda, odprodat část majetku, změna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zaměstnání, popř.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zadlužení</a:t>
            </a:r>
            <a:r>
              <a:rPr lang="cs-CZ" dirty="0">
                <a:latin typeface="Calibri" pitchFamily="34" charset="0"/>
                <a:cs typeface="Calibri" pitchFamily="34" charset="0"/>
              </a:rPr>
              <a:t>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: </a:t>
            </a:r>
          </a:p>
          <a:p>
            <a:pPr marL="0" indent="0">
              <a:buNone/>
            </a:pPr>
            <a:r>
              <a:rPr lang="cs-CZ" dirty="0">
                <a:latin typeface="Calibri" pitchFamily="34" charset="0"/>
                <a:cs typeface="Calibri" pitchFamily="34" charset="0"/>
              </a:rPr>
              <a:t>	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„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dobrý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dluh</a:t>
            </a:r>
            <a:r>
              <a:rPr lang="cs-CZ" dirty="0">
                <a:latin typeface="Calibri" pitchFamily="34" charset="0"/>
                <a:cs typeface="Calibri" pitchFamily="34" charset="0"/>
              </a:rPr>
              <a:t>“ (úvěr skutečně potřebujeme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)</a:t>
            </a:r>
          </a:p>
          <a:p>
            <a:pPr marL="0" indent="0">
              <a:buNone/>
            </a:pPr>
            <a:r>
              <a:rPr lang="cs-CZ" dirty="0">
                <a:latin typeface="Calibri" pitchFamily="34" charset="0"/>
                <a:cs typeface="Calibri" pitchFamily="34" charset="0"/>
              </a:rPr>
              <a:t>	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„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špatný dluh</a:t>
            </a:r>
            <a:r>
              <a:rPr lang="cs-CZ" dirty="0">
                <a:latin typeface="Calibri" pitchFamily="34" charset="0"/>
                <a:cs typeface="Calibri" pitchFamily="34" charset="0"/>
              </a:rPr>
              <a:t>“ (ve skutečnosti ho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nepotřebujeme)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00732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Špendlík">
  <a:themeElements>
    <a:clrScheme name="Špendlík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Špendlík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Špendlí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38</TotalTime>
  <Words>393</Words>
  <Application>Microsoft Office PowerPoint</Application>
  <PresentationFormat>Předvádění na obrazovce (4:3)</PresentationFormat>
  <Paragraphs>59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Špendlík</vt:lpstr>
      <vt:lpstr>Osobní finance</vt:lpstr>
      <vt:lpstr>Osobní (domácí) rozpočet</vt:lpstr>
      <vt:lpstr>Příjmy </vt:lpstr>
      <vt:lpstr>Výdaje</vt:lpstr>
      <vt:lpstr>Poměr mezi P a V</vt:lpstr>
      <vt:lpstr>Osobní aktiva</vt:lpstr>
      <vt:lpstr>Osobní pasiva</vt:lpstr>
      <vt:lpstr>Co s přebytkem ?</vt:lpstr>
      <vt:lpstr>Co s deficitem ?</vt:lpstr>
      <vt:lpstr>Předlužení</vt:lpstr>
      <vt:lpstr>Oddlužení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Osobní finance</dc:title>
  <dc:creator>Matěj</dc:creator>
  <cp:lastModifiedBy>Matěj</cp:lastModifiedBy>
  <cp:revision>6</cp:revision>
  <dcterms:created xsi:type="dcterms:W3CDTF">2012-07-25T06:04:37Z</dcterms:created>
  <dcterms:modified xsi:type="dcterms:W3CDTF">2012-08-11T08:04:45Z</dcterms:modified>
</cp:coreProperties>
</file>