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29.10.2012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29.10.2012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29.10.2012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29.10.2012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29.10.2012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29.10.2012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29.10.2012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5EC1D4A-A796-47C3-A63E-CE236FB377E2}" type="datetimeFigureOut">
              <a:rPr lang="cs-CZ" smtClean="0"/>
              <a:t>29.10.2012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Inflace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372200" y="116632"/>
            <a:ext cx="27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VY_32_INOVACE_30 - 11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22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Inflace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75656" y="2132856"/>
            <a:ext cx="6196405" cy="3603812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= všeobecný růst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cen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tedy růst tzv.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cenové hladiny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inflace se zjišťuje (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míra inflace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) porovnáním cen vybraných produktů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3 % míra inflace znamená: loňská cena stejného zboží = 100,- Kč, letošní je 103,- Kč</a:t>
            </a:r>
          </a:p>
          <a:p>
            <a:pPr>
              <a:buFontTx/>
              <a:buChar char="-"/>
            </a:pP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56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Zjišťování inflace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p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omocí určitého zboží v tzv.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spotřebitelském koši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potřebitelský koš = typické výrobky a služby (cena základních potravin, aut, zájezdů, nájemného, MHD atd.)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ochází ke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srovnání hodnoty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spotřebitelského koše v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časových intervalech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(čtvrtletí, pololetí</a:t>
            </a:r>
            <a:r>
              <a:rPr lang="cs-CZ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smtClean="0">
                <a:latin typeface="Calibri" pitchFamily="34" charset="0"/>
                <a:cs typeface="Calibri" pitchFamily="34" charset="0"/>
              </a:rPr>
              <a:t>meziroční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atd.)  </a:t>
            </a:r>
          </a:p>
        </p:txBody>
      </p:sp>
    </p:spTree>
    <p:extLst>
      <p:ext uri="{BB962C8B-B14F-4D97-AF65-F5344CB8AC3E}">
        <p14:creationId xmlns:p14="http://schemas.microsoft.com/office/powerpoint/2010/main" val="209349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Důsledky inflace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klesá </a:t>
            </a:r>
            <a:r>
              <a:rPr lang="cs-CZ" dirty="0">
                <a:latin typeface="Calibri" pitchFamily="34" charset="0"/>
                <a:cs typeface="Calibri" pitchFamily="34" charset="0"/>
              </a:rPr>
              <a:t>hodnota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peněz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doplácejí </a:t>
            </a:r>
            <a:r>
              <a:rPr lang="cs-CZ" dirty="0">
                <a:latin typeface="Calibri" pitchFamily="34" charset="0"/>
                <a:cs typeface="Calibri" pitchFamily="34" charset="0"/>
              </a:rPr>
              <a:t>na ni hlavně občané se stálými příjmy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cs-CZ" dirty="0">
                <a:latin typeface="Calibri" pitchFamily="34" charset="0"/>
                <a:cs typeface="Calibri" pitchFamily="34" charset="0"/>
              </a:rPr>
              <a:t>koupí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si za </a:t>
            </a:r>
            <a:r>
              <a:rPr lang="cs-CZ" dirty="0">
                <a:latin typeface="Calibri" pitchFamily="34" charset="0"/>
                <a:cs typeface="Calibri" pitchFamily="34" charset="0"/>
              </a:rPr>
              <a:t>ně méně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endParaRPr lang="cs-CZ" dirty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znehodnocuje </a:t>
            </a:r>
            <a:r>
              <a:rPr lang="cs-CZ" dirty="0">
                <a:latin typeface="Calibri" pitchFamily="34" charset="0"/>
                <a:cs typeface="Calibri" pitchFamily="34" charset="0"/>
              </a:rPr>
              <a:t>vklady a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úvěry</a:t>
            </a:r>
          </a:p>
          <a:p>
            <a:pPr marL="0" indent="0">
              <a:buNone/>
            </a:pP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C:\Users\Acer\AppData\Local\Microsoft\Windows\Temporary Internet Files\Content.IE5\8VB5D82P\MC90023169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516836"/>
            <a:ext cx="1898798" cy="2056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055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Druhy inflace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b="1" smtClean="0">
                <a:latin typeface="Calibri" pitchFamily="34" charset="0"/>
                <a:cs typeface="Calibri" pitchFamily="34" charset="0"/>
              </a:rPr>
              <a:t>mírná</a:t>
            </a:r>
            <a:r>
              <a:rPr lang="cs-CZ" smtClean="0">
                <a:latin typeface="Calibri" pitchFamily="34" charset="0"/>
                <a:cs typeface="Calibri" pitchFamily="34" charset="0"/>
              </a:rPr>
              <a:t> (plíživá – jednociferná): v současných ekonomikách obvyklá, může být důsledkem rostoucí poptávky</a:t>
            </a:r>
          </a:p>
          <a:p>
            <a:pPr marL="457200" indent="-457200">
              <a:buAutoNum type="alphaLcParenR"/>
            </a:pPr>
            <a:r>
              <a:rPr lang="cs-CZ" b="1" smtClean="0">
                <a:latin typeface="Calibri" pitchFamily="34" charset="0"/>
                <a:cs typeface="Calibri" pitchFamily="34" charset="0"/>
              </a:rPr>
              <a:t>pádivá</a:t>
            </a:r>
            <a:r>
              <a:rPr lang="cs-CZ" smtClean="0">
                <a:latin typeface="Calibri" pitchFamily="34" charset="0"/>
                <a:cs typeface="Calibri" pitchFamily="34" charset="0"/>
              </a:rPr>
              <a:t> (2 – 3 ciferná): negativní vliv, znehodnocuje úspory, životní úroveň, nedůvěra v měnu (lidé se zbavují úspor)</a:t>
            </a:r>
          </a:p>
          <a:p>
            <a:pPr marL="457200" indent="-457200">
              <a:buAutoNum type="alphaLcParenR"/>
            </a:pPr>
            <a:r>
              <a:rPr lang="cs-CZ" b="1" smtClean="0">
                <a:latin typeface="Calibri" pitchFamily="34" charset="0"/>
                <a:cs typeface="Calibri" pitchFamily="34" charset="0"/>
              </a:rPr>
              <a:t>hyperinflace</a:t>
            </a:r>
            <a:r>
              <a:rPr lang="cs-CZ" smtClean="0">
                <a:latin typeface="Calibri" pitchFamily="34" charset="0"/>
                <a:cs typeface="Calibri" pitchFamily="34" charset="0"/>
              </a:rPr>
              <a:t> (4 – 5 ciferná): rozpad ekonomiky, sociální nepokoje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29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Reakce obyvatel na inflaci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snaží se o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zvýšení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mezd a příjmů, dochází k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valorizaci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(pokud roste míra inflace o stejnou hodnotu se navyšují mzdy a příjmy na základě zákona) 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vysoká inflace (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víc než 10%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),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lidé vyměňují hotovost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za předměty stálé hodnoty (nemovitosti, umělecká díla atd.)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37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Reakce bank na inflaci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zvyšují úrokové sazby z vkladů a úvěrů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sazby z vkladů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 snaha o uchování hodnoty úspor 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sazby z úvěrů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 snaha o zachování výhodnosti poskytovaných úvěrů bankou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94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Reakce podniků na inflaci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zdražují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své výrobky a služby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endParaRPr lang="cs-CZ" dirty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důvod: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rostou ceny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výrobních nákladů (materiál, pracovní síla, energie, doprava</a:t>
            </a:r>
            <a:r>
              <a:rPr lang="cs-CZ" dirty="0" smtClean="0"/>
              <a:t>…)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51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963" y="2373313"/>
            <a:ext cx="3902075" cy="210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301208"/>
            <a:ext cx="463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285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endlík">
  <a:themeElements>
    <a:clrScheme name="Špendlík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Špendlík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Špend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58</TotalTime>
  <Words>284</Words>
  <Application>Microsoft Office PowerPoint</Application>
  <PresentationFormat>Předvádění na obrazovce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Špendlík</vt:lpstr>
      <vt:lpstr>Inflace</vt:lpstr>
      <vt:lpstr>Inflace</vt:lpstr>
      <vt:lpstr>Zjišťování inflace</vt:lpstr>
      <vt:lpstr>Důsledky inflace</vt:lpstr>
      <vt:lpstr>Druhy inflace</vt:lpstr>
      <vt:lpstr>Reakce obyvatel na inflaci</vt:lpstr>
      <vt:lpstr>Reakce bank na inflaci</vt:lpstr>
      <vt:lpstr>Reakce podniků na inflaci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Inflace</dc:title>
  <dc:creator>Matěj</dc:creator>
  <cp:lastModifiedBy>Administrator</cp:lastModifiedBy>
  <cp:revision>6</cp:revision>
  <dcterms:created xsi:type="dcterms:W3CDTF">2012-07-25T13:47:06Z</dcterms:created>
  <dcterms:modified xsi:type="dcterms:W3CDTF">2012-10-29T08:39:12Z</dcterms:modified>
</cp:coreProperties>
</file>