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95EC1D4A-A796-47C3-A63E-CE236FB377E2}" type="datetimeFigureOut">
              <a:rPr lang="cs-CZ" smtClean="0"/>
              <a:t>20.8.2012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Ekonomická transformace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156176" y="188640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VY_32_INOVACE_30 - 15</a:t>
            </a:r>
            <a:endParaRPr lang="cs-CZ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4143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Centrum kupónové privatizace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instituce, která stanovila hodnotu privatizovaného majetku vyjádřenou hodnotou akcie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o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bchodování s akciemi: na burze pomocí makléře, popř. v CKP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ividendy: podíl na zisku a.s. pro majitele akcií (výši dividend stanovuje valná hromada akcionářů) 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7472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2492896"/>
            <a:ext cx="3901778" cy="210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301208"/>
            <a:ext cx="4638675" cy="84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0675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Transformace 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75656" y="2348880"/>
            <a:ext cx="6196405" cy="3603812"/>
          </a:xfrm>
        </p:spPr>
        <p:txBody>
          <a:bodyPr/>
          <a:lstStyle/>
          <a:p>
            <a:pPr>
              <a:buFontTx/>
              <a:buChar char="-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přeměna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ekonomiky plánovité na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tržn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í</a:t>
            </a:r>
          </a:p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plánovitá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ekonomika</a:t>
            </a:r>
            <a:r>
              <a:rPr lang="cs-CZ" dirty="0">
                <a:latin typeface="Calibri" pitchFamily="34" charset="0"/>
                <a:cs typeface="Calibri" pitchFamily="34" charset="0"/>
              </a:rPr>
              <a:t>: řízená státem,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vytyčení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ekonomických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plánů (dvouletky, pětiletky)</a:t>
            </a:r>
          </a:p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tržní </a:t>
            </a:r>
            <a:r>
              <a:rPr lang="cs-CZ" b="1" dirty="0">
                <a:latin typeface="Calibri" pitchFamily="34" charset="0"/>
                <a:cs typeface="Calibri" pitchFamily="34" charset="0"/>
              </a:rPr>
              <a:t>ekonomika</a:t>
            </a:r>
            <a:r>
              <a:rPr lang="cs-CZ" dirty="0">
                <a:latin typeface="Calibri" pitchFamily="34" charset="0"/>
                <a:cs typeface="Calibri" pitchFamily="34" charset="0"/>
              </a:rPr>
              <a:t>: řízená potřebou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trhu, nabídku určuje poptávka a naopak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309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Podmínky transformace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rabicParenR"/>
            </a:pPr>
            <a:r>
              <a:rPr lang="cs-CZ" dirty="0">
                <a:latin typeface="Calibri" pitchFamily="34" charset="0"/>
                <a:cs typeface="Calibri" pitchFamily="34" charset="0"/>
              </a:rPr>
              <a:t>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emokratizace</a:t>
            </a:r>
          </a:p>
          <a:p>
            <a:pPr marL="457200" indent="-457200">
              <a:buAutoNum type="arabicParenR"/>
            </a:pPr>
            <a:r>
              <a:rPr lang="cs-CZ" dirty="0">
                <a:latin typeface="Calibri" pitchFamily="34" charset="0"/>
                <a:cs typeface="Calibri" pitchFamily="34" charset="0"/>
              </a:rPr>
              <a:t>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egislativní podmínky</a:t>
            </a:r>
          </a:p>
          <a:p>
            <a:pPr marL="457200" indent="-457200">
              <a:buAutoNum type="arabicParenR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deetatizace</a:t>
            </a:r>
          </a:p>
          <a:p>
            <a:pPr marL="457200" indent="-457200">
              <a:buAutoNum type="arabicParenR"/>
            </a:pPr>
            <a:r>
              <a:rPr lang="cs-CZ" dirty="0">
                <a:latin typeface="Calibri" pitchFamily="34" charset="0"/>
                <a:cs typeface="Calibri" pitchFamily="34" charset="0"/>
              </a:rPr>
              <a:t>l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iberalizace cen</a:t>
            </a:r>
          </a:p>
          <a:p>
            <a:pPr marL="457200" indent="-457200">
              <a:buAutoNum type="arabicParenR"/>
            </a:pPr>
            <a:r>
              <a:rPr lang="cs-CZ" dirty="0">
                <a:latin typeface="Calibri" pitchFamily="34" charset="0"/>
                <a:cs typeface="Calibri" pitchFamily="34" charset="0"/>
              </a:rPr>
              <a:t>d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aňová reforma</a:t>
            </a:r>
          </a:p>
          <a:p>
            <a:pPr marL="457200" indent="-457200">
              <a:buAutoNum type="arabicParenR"/>
            </a:pPr>
            <a:r>
              <a:rPr lang="cs-CZ" dirty="0">
                <a:latin typeface="Calibri" pitchFamily="34" charset="0"/>
                <a:cs typeface="Calibri" pitchFamily="34" charset="0"/>
              </a:rPr>
              <a:t>t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ržní bankovní soustava</a:t>
            </a:r>
          </a:p>
          <a:p>
            <a:pPr marL="457200" indent="-457200">
              <a:buAutoNum type="arabicParenR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konvertibilní měna</a:t>
            </a:r>
          </a:p>
          <a:p>
            <a:pPr marL="457200" indent="-457200">
              <a:buAutoNum type="arabicParenR"/>
            </a:pPr>
            <a:r>
              <a:rPr lang="cs-CZ" dirty="0">
                <a:latin typeface="Calibri" pitchFamily="34" charset="0"/>
                <a:cs typeface="Calibri" pitchFamily="34" charset="0"/>
              </a:rPr>
              <a:t>p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otřebné instituce 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026" name="Picture 2" descr="C:\Users\Acer\AppData\Local\Microsoft\Windows\Temporary Internet Files\Content.IE5\8VB5D82P\MP900408864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780928"/>
            <a:ext cx="2376264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798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Privatizace 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převedení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státního majetku do soukromého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vlastnictví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nejdůležitější </a:t>
            </a:r>
            <a:r>
              <a:rPr lang="cs-CZ" dirty="0">
                <a:latin typeface="Calibri" pitchFamily="34" charset="0"/>
                <a:cs typeface="Calibri" pitchFamily="34" charset="0"/>
              </a:rPr>
              <a:t>bod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transformace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převod majetku zajišťuje </a:t>
            </a:r>
            <a:r>
              <a:rPr lang="cs-CZ" b="1" dirty="0" smtClean="0">
                <a:latin typeface="Calibri" pitchFamily="34" charset="0"/>
                <a:cs typeface="Calibri" pitchFamily="34" charset="0"/>
              </a:rPr>
              <a:t>Fond národního majetku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9416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Způsoby privatizace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malá privatizace: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restituce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b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ezúplatný převod na obce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v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eřejná aukce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v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eřejná soutěž</a:t>
            </a:r>
          </a:p>
          <a:p>
            <a:pPr>
              <a:buFontTx/>
              <a:buChar char="-"/>
            </a:pPr>
            <a:r>
              <a:rPr lang="cs-CZ" dirty="0">
                <a:latin typeface="Calibri" pitchFamily="34" charset="0"/>
                <a:cs typeface="Calibri" pitchFamily="34" charset="0"/>
              </a:rPr>
              <a:t>p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rodej předem určenému vlastníkovi</a:t>
            </a:r>
          </a:p>
          <a:p>
            <a:pPr marL="457200" indent="-457200">
              <a:buFont typeface="+mj-lt"/>
              <a:buAutoNum type="alphaLcParenR" startAt="2"/>
            </a:pPr>
            <a:r>
              <a:rPr lang="cs-CZ" b="1" dirty="0" smtClean="0">
                <a:latin typeface="Calibri" pitchFamily="34" charset="0"/>
                <a:cs typeface="Calibri" pitchFamily="34" charset="0"/>
              </a:rPr>
              <a:t>velká privatizace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= kupónová</a:t>
            </a:r>
          </a:p>
          <a:p>
            <a:pPr marL="0" indent="0">
              <a:buNone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2" name="Picture 4" descr="C:\Users\Acer\AppData\Local\Microsoft\Windows\Temporary Internet Files\Content.IE5\CSMS446R\MC90041597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289938"/>
            <a:ext cx="1800200" cy="1963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3592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>
                <a:latin typeface="Calibri" pitchFamily="34" charset="0"/>
                <a:cs typeface="Calibri" pitchFamily="34" charset="0"/>
              </a:rPr>
              <a:t>Restituce: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3040" y="2119257"/>
            <a:ext cx="6196405" cy="1453759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navrácení majetku původním majitelům nebo jejich dědicům při splnění podmínky, že byl po roce 1948 zabaven komunisty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1115616" y="3425805"/>
            <a:ext cx="48245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dirty="0" smtClean="0">
                <a:latin typeface="Calibri" pitchFamily="34" charset="0"/>
                <a:cs typeface="Calibri" pitchFamily="34" charset="0"/>
              </a:rPr>
              <a:t>Bezúplatný převod: </a:t>
            </a:r>
            <a:endParaRPr lang="cs-CZ" sz="4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331640" y="4371497"/>
            <a:ext cx="64807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>
                <a:latin typeface="Calibri" pitchFamily="34" charset="0"/>
                <a:cs typeface="Calibri" pitchFamily="34" charset="0"/>
              </a:rPr>
              <a:t>státního majetku na obce a města: např. převedení státních bytů na </a:t>
            </a:r>
            <a:r>
              <a:rPr lang="cs-CZ" sz="2400" dirty="0" smtClean="0">
                <a:latin typeface="Calibri" pitchFamily="34" charset="0"/>
                <a:cs typeface="Calibri" pitchFamily="34" charset="0"/>
              </a:rPr>
              <a:t>obec</a:t>
            </a:r>
            <a:endParaRPr lang="cs-CZ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1792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 smtClean="0">
                <a:latin typeface="Calibri" pitchFamily="34" charset="0"/>
                <a:cs typeface="Calibri" pitchFamily="34" charset="0"/>
              </a:rPr>
              <a:t>Veřejná aukce:</a:t>
            </a:r>
            <a:endParaRPr lang="cs-CZ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3040" y="2119257"/>
            <a:ext cx="6196405" cy="1381751"/>
          </a:xfrm>
        </p:spPr>
        <p:txBody>
          <a:bodyPr/>
          <a:lstStyle/>
          <a:p>
            <a:pPr marL="0" indent="0">
              <a:buNone/>
            </a:pPr>
            <a:r>
              <a:rPr lang="cs-CZ" dirty="0">
                <a:latin typeface="Calibri" pitchFamily="34" charset="0"/>
                <a:cs typeface="Calibri" pitchFamily="34" charset="0"/>
              </a:rPr>
              <a:t>zájemce nebo jeho zástupce musí být fyzicky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přítomen, aukci řídí licitátor od vyvolávací ceny (anglická a holandská)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187624" y="3717032"/>
            <a:ext cx="38884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400" b="1" dirty="0" smtClean="0">
                <a:latin typeface="Calibri" pitchFamily="34" charset="0"/>
                <a:cs typeface="Calibri" pitchFamily="34" charset="0"/>
              </a:rPr>
              <a:t>Veřejná soutěž:</a:t>
            </a:r>
            <a:endParaRPr lang="cs-CZ" sz="44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390684" y="4725144"/>
            <a:ext cx="6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>
                <a:latin typeface="Calibri" pitchFamily="34" charset="0"/>
                <a:cs typeface="Calibri" pitchFamily="34" charset="0"/>
              </a:rPr>
              <a:t>princip stejný jako u dražby, ale na </a:t>
            </a:r>
            <a:r>
              <a:rPr lang="pl-PL" sz="2400" dirty="0" smtClean="0">
                <a:latin typeface="Calibri" pitchFamily="34" charset="0"/>
                <a:cs typeface="Calibri" pitchFamily="34" charset="0"/>
              </a:rPr>
              <a:t>majetek </a:t>
            </a:r>
            <a:r>
              <a:rPr lang="pl-PL" sz="2400" dirty="0">
                <a:latin typeface="Calibri" pitchFamily="34" charset="0"/>
                <a:cs typeface="Calibri" pitchFamily="34" charset="0"/>
              </a:rPr>
              <a:t>se vypisují </a:t>
            </a:r>
            <a:r>
              <a:rPr lang="pl-PL" sz="2400" dirty="0" smtClean="0">
                <a:latin typeface="Calibri" pitchFamily="34" charset="0"/>
                <a:cs typeface="Calibri" pitchFamily="34" charset="0"/>
              </a:rPr>
              <a:t>projekty (uvedeny záměry při splnění podmínek)</a:t>
            </a:r>
            <a:endParaRPr lang="cs-CZ" sz="2400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090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Prodej </a:t>
            </a:r>
            <a:r>
              <a:rPr lang="cs-CZ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předem určenému vlastníkovi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47664" y="2348880"/>
            <a:ext cx="6196405" cy="3603812"/>
          </a:xfrm>
        </p:spPr>
        <p:txBody>
          <a:bodyPr/>
          <a:lstStyle/>
          <a:p>
            <a:pPr>
              <a:buFontTx/>
              <a:buChar char="-"/>
            </a:pPr>
            <a:endParaRPr lang="cs-CZ" dirty="0" smtClean="0"/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byl zrušen, podmínky pro korupci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endParaRPr lang="cs-CZ" dirty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v současné době může tento způsob určit pouze vláda </a:t>
            </a:r>
            <a:endParaRPr lang="cs-CZ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4" name="Picture 2" descr="C:\Users\Acer\AppData\Local\Microsoft\Windows\Temporary Internet Files\Content.IE5\XAHUEF3I\MC90029423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2142697"/>
            <a:ext cx="1282903" cy="1779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77444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Kupónová privatizace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stát </a:t>
            </a:r>
            <a:r>
              <a:rPr lang="cs-CZ" dirty="0">
                <a:latin typeface="Calibri" pitchFamily="34" charset="0"/>
                <a:cs typeface="Calibri" pitchFamily="34" charset="0"/>
              </a:rPr>
              <a:t>se zbavoval majetku formou kupónů, které nabízel lidem, aby zabránil rozkoupení cizím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kapitálem</a:t>
            </a:r>
          </a:p>
          <a:p>
            <a:pPr>
              <a:buFontTx/>
              <a:buChar char="-"/>
            </a:pPr>
            <a:endParaRPr lang="cs-CZ" dirty="0" smtClean="0">
              <a:latin typeface="Calibri" pitchFamily="34" charset="0"/>
              <a:cs typeface="Calibri" pitchFamily="34" charset="0"/>
            </a:endParaRPr>
          </a:p>
          <a:p>
            <a:pPr>
              <a:buFontTx/>
              <a:buChar char="-"/>
            </a:pPr>
            <a:r>
              <a:rPr lang="cs-CZ" dirty="0" smtClean="0">
                <a:latin typeface="Calibri" pitchFamily="34" charset="0"/>
                <a:cs typeface="Calibri" pitchFamily="34" charset="0"/>
              </a:rPr>
              <a:t>jedna </a:t>
            </a:r>
            <a:r>
              <a:rPr lang="cs-CZ" dirty="0">
                <a:latin typeface="Calibri" pitchFamily="34" charset="0"/>
                <a:cs typeface="Calibri" pitchFamily="34" charset="0"/>
              </a:rPr>
              <a:t>kupónová knížka stála 1035 </a:t>
            </a:r>
            <a:r>
              <a:rPr lang="cs-CZ" dirty="0" smtClean="0">
                <a:latin typeface="Calibri" pitchFamily="34" charset="0"/>
                <a:cs typeface="Calibri" pitchFamily="34" charset="0"/>
              </a:rPr>
              <a:t>Kč, buď </a:t>
            </a:r>
            <a:r>
              <a:rPr lang="cs-CZ" dirty="0">
                <a:latin typeface="Calibri" pitchFamily="34" charset="0"/>
                <a:cs typeface="Calibri" pitchFamily="34" charset="0"/>
              </a:rPr>
              <a:t>jsme mohli koupit akcie (akcionář podniku) nebo kupóny převést na Investiční fond </a:t>
            </a:r>
          </a:p>
        </p:txBody>
      </p:sp>
    </p:spTree>
    <p:extLst>
      <p:ext uri="{BB962C8B-B14F-4D97-AF65-F5344CB8AC3E}">
        <p14:creationId xmlns:p14="http://schemas.microsoft.com/office/powerpoint/2010/main" val="31160322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Špendlík">
  <a:themeElements>
    <a:clrScheme name="Špendlík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Špendlík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Špendlí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35</TotalTime>
  <Words>277</Words>
  <Application>Microsoft Office PowerPoint</Application>
  <PresentationFormat>Předvádění na obrazovce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Špendlík</vt:lpstr>
      <vt:lpstr>Ekonomická transformace</vt:lpstr>
      <vt:lpstr>Transformace </vt:lpstr>
      <vt:lpstr>Podmínky transformace</vt:lpstr>
      <vt:lpstr>Privatizace </vt:lpstr>
      <vt:lpstr>Způsoby privatizace</vt:lpstr>
      <vt:lpstr>Restituce: </vt:lpstr>
      <vt:lpstr>Veřejná aukce:</vt:lpstr>
      <vt:lpstr>Prodej předem určenému vlastníkovi</vt:lpstr>
      <vt:lpstr>Kupónová privatizace</vt:lpstr>
      <vt:lpstr>Centrum kupónové privatizace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Ekonomická transformace</dc:title>
  <dc:creator>Matěj</dc:creator>
  <cp:lastModifiedBy>Matěj</cp:lastModifiedBy>
  <cp:revision>7</cp:revision>
  <dcterms:created xsi:type="dcterms:W3CDTF">2012-08-04T12:50:03Z</dcterms:created>
  <dcterms:modified xsi:type="dcterms:W3CDTF">2012-08-20T07:19:23Z</dcterms:modified>
</cp:coreProperties>
</file>