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7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95EC1D4A-A796-47C3-A63E-CE236FB377E2}" type="datetimeFigureOut">
              <a:rPr lang="cs-CZ" smtClean="0"/>
              <a:t>20.8.2012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20.8.2012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20.8.2012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20.8.2012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20.8.2012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20.8.2012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20.8.2012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20.8.2012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20.8.2012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95EC1D4A-A796-47C3-A63E-CE236FB377E2}" type="datetimeFigureOut">
              <a:rPr lang="cs-CZ" smtClean="0"/>
              <a:t>20.8.2012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95EC1D4A-A796-47C3-A63E-CE236FB377E2}" type="datetimeFigureOut">
              <a:rPr lang="cs-CZ" smtClean="0"/>
              <a:t>20.8.2012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95EC1D4A-A796-47C3-A63E-CE236FB377E2}" type="datetimeFigureOut">
              <a:rPr lang="cs-CZ" smtClean="0"/>
              <a:t>20.8.2012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Management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6470429" y="116632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VY_32_INOVACE_30 - 16</a:t>
            </a:r>
            <a:endParaRPr lang="cs-CZ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26426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0963" y="2373313"/>
            <a:ext cx="3902075" cy="2109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5157192"/>
            <a:ext cx="4638675" cy="841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56608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75656" y="1556792"/>
            <a:ext cx="6196405" cy="3603812"/>
          </a:xfrm>
        </p:spPr>
        <p:txBody>
          <a:bodyPr/>
          <a:lstStyle/>
          <a:p>
            <a:pPr>
              <a:buFontTx/>
              <a:buChar char="-"/>
            </a:pPr>
            <a:endParaRPr lang="cs-CZ" dirty="0" smtClean="0"/>
          </a:p>
          <a:p>
            <a:pPr>
              <a:buFontTx/>
              <a:buChar char="-"/>
            </a:pPr>
            <a:r>
              <a:rPr lang="cs-CZ" b="1" dirty="0" smtClean="0">
                <a:latin typeface="Calibri" pitchFamily="34" charset="0"/>
                <a:cs typeface="Calibri" pitchFamily="34" charset="0"/>
              </a:rPr>
              <a:t>řízení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cs-CZ" dirty="0">
                <a:latin typeface="Calibri" pitchFamily="34" charset="0"/>
                <a:cs typeface="Calibri" pitchFamily="34" charset="0"/>
              </a:rPr>
              <a:t>neboli </a:t>
            </a:r>
            <a:r>
              <a:rPr lang="cs-CZ" b="1" dirty="0">
                <a:latin typeface="Calibri" pitchFamily="34" charset="0"/>
                <a:cs typeface="Calibri" pitchFamily="34" charset="0"/>
              </a:rPr>
              <a:t>management</a:t>
            </a:r>
            <a:r>
              <a:rPr lang="cs-CZ" dirty="0">
                <a:latin typeface="Calibri" pitchFamily="34" charset="0"/>
                <a:cs typeface="Calibri" pitchFamily="34" charset="0"/>
              </a:rPr>
              <a:t> – je třeba usměrňovat činnosti podniku tak, aby byl zajištěn jeho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plynulý chod </a:t>
            </a:r>
            <a:r>
              <a:rPr lang="cs-CZ" dirty="0">
                <a:latin typeface="Calibri" pitchFamily="34" charset="0"/>
                <a:cs typeface="Calibri" pitchFamily="34" charset="0"/>
              </a:rPr>
              <a:t>a směřovalo se k vytyčeným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cílům</a:t>
            </a:r>
          </a:p>
          <a:p>
            <a:pPr>
              <a:buFontTx/>
              <a:buChar char="-"/>
            </a:pPr>
            <a:r>
              <a:rPr lang="cs-CZ" dirty="0">
                <a:latin typeface="Calibri" pitchFamily="34" charset="0"/>
                <a:cs typeface="Calibri" pitchFamily="34" charset="0"/>
              </a:rPr>
              <a:t>slovem </a:t>
            </a:r>
            <a:r>
              <a:rPr lang="cs-CZ" b="1" dirty="0">
                <a:latin typeface="Calibri" pitchFamily="34" charset="0"/>
                <a:cs typeface="Calibri" pitchFamily="34" charset="0"/>
              </a:rPr>
              <a:t>management</a:t>
            </a:r>
            <a:r>
              <a:rPr lang="cs-CZ" dirty="0">
                <a:latin typeface="Calibri" pitchFamily="34" charset="0"/>
                <a:cs typeface="Calibri" pitchFamily="34" charset="0"/>
              </a:rPr>
              <a:t> také přeneseně označujeme </a:t>
            </a:r>
            <a:r>
              <a:rPr lang="cs-CZ" b="1" dirty="0">
                <a:latin typeface="Calibri" pitchFamily="34" charset="0"/>
                <a:cs typeface="Calibri" pitchFamily="34" charset="0"/>
              </a:rPr>
              <a:t>skupinu řídících pracovníků </a:t>
            </a:r>
            <a:r>
              <a:rPr lang="cs-CZ" dirty="0">
                <a:latin typeface="Calibri" pitchFamily="34" charset="0"/>
                <a:cs typeface="Calibri" pitchFamily="34" charset="0"/>
              </a:rPr>
              <a:t>(vedení)</a:t>
            </a:r>
          </a:p>
        </p:txBody>
      </p:sp>
      <p:pic>
        <p:nvPicPr>
          <p:cNvPr id="2050" name="Picture 2" descr="C:\Users\Acer\AppData\Local\Microsoft\Windows\Temporary Internet Files\Content.IE5\CSMS446R\MC900237116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4414532"/>
            <a:ext cx="2232248" cy="1696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89098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Rozlišujeme 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63040" y="2119257"/>
            <a:ext cx="6421328" cy="3603812"/>
          </a:xfrm>
        </p:spPr>
        <p:txBody>
          <a:bodyPr/>
          <a:lstStyle/>
          <a:p>
            <a:pPr marL="457200" indent="-457200">
              <a:buAutoNum type="alphaLcParenR"/>
            </a:pPr>
            <a:r>
              <a:rPr lang="cs-CZ" b="1" dirty="0" smtClean="0">
                <a:latin typeface="Calibri" pitchFamily="34" charset="0"/>
                <a:cs typeface="Calibri" pitchFamily="34" charset="0"/>
              </a:rPr>
              <a:t>koncepční </a:t>
            </a:r>
            <a:r>
              <a:rPr lang="cs-CZ" b="1" dirty="0">
                <a:latin typeface="Calibri" pitchFamily="34" charset="0"/>
                <a:cs typeface="Calibri" pitchFamily="34" charset="0"/>
              </a:rPr>
              <a:t>řízení </a:t>
            </a:r>
            <a:r>
              <a:rPr lang="cs-CZ" dirty="0">
                <a:latin typeface="Calibri" pitchFamily="34" charset="0"/>
                <a:cs typeface="Calibri" pitchFamily="34" charset="0"/>
              </a:rPr>
              <a:t>(dlouhodobé, na několik let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)</a:t>
            </a:r>
          </a:p>
          <a:p>
            <a:pPr marL="457200" indent="-457200">
              <a:buAutoNum type="alphaLcParenR"/>
            </a:pPr>
            <a:endParaRPr lang="cs-CZ" dirty="0" smtClean="0">
              <a:latin typeface="Calibri" pitchFamily="34" charset="0"/>
              <a:cs typeface="Calibri" pitchFamily="34" charset="0"/>
            </a:endParaRPr>
          </a:p>
          <a:p>
            <a:pPr marL="457200" indent="-457200">
              <a:buAutoNum type="alphaLcParenR"/>
            </a:pPr>
            <a:r>
              <a:rPr lang="cs-CZ" b="1" dirty="0" smtClean="0">
                <a:latin typeface="Calibri" pitchFamily="34" charset="0"/>
                <a:cs typeface="Calibri" pitchFamily="34" charset="0"/>
              </a:rPr>
              <a:t>operativní </a:t>
            </a:r>
            <a:r>
              <a:rPr lang="cs-CZ" b="1" dirty="0">
                <a:latin typeface="Calibri" pitchFamily="34" charset="0"/>
                <a:cs typeface="Calibri" pitchFamily="34" charset="0"/>
              </a:rPr>
              <a:t>řízení </a:t>
            </a:r>
            <a:r>
              <a:rPr lang="cs-CZ" dirty="0">
                <a:latin typeface="Calibri" pitchFamily="34" charset="0"/>
                <a:cs typeface="Calibri" pitchFamily="34" charset="0"/>
              </a:rPr>
              <a:t>(krátkodobé, denní, týdenní, měsíční, čtvrtletní)</a:t>
            </a:r>
          </a:p>
        </p:txBody>
      </p:sp>
      <p:pic>
        <p:nvPicPr>
          <p:cNvPr id="3074" name="Picture 2" descr="C:\Users\Acer\AppData\Local\Microsoft\Windows\Temporary Internet Files\Content.IE5\FSRSG8K0\MC900332746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3645024"/>
            <a:ext cx="1015205" cy="25032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10705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Řízení má následující složky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cs-CZ" sz="2800" dirty="0">
                <a:latin typeface="Calibri" pitchFamily="34" charset="0"/>
                <a:cs typeface="Calibri" pitchFamily="34" charset="0"/>
              </a:rPr>
              <a:t>p</a:t>
            </a:r>
            <a:r>
              <a:rPr lang="cs-CZ" sz="2800" dirty="0" smtClean="0">
                <a:latin typeface="Calibri" pitchFamily="34" charset="0"/>
                <a:cs typeface="Calibri" pitchFamily="34" charset="0"/>
              </a:rPr>
              <a:t>lánování</a:t>
            </a:r>
          </a:p>
          <a:p>
            <a:pPr>
              <a:buFontTx/>
              <a:buChar char="-"/>
            </a:pPr>
            <a:endParaRPr lang="cs-CZ" sz="2800" dirty="0" smtClean="0">
              <a:latin typeface="Calibri" pitchFamily="34" charset="0"/>
              <a:cs typeface="Calibri" pitchFamily="34" charset="0"/>
            </a:endParaRPr>
          </a:p>
          <a:p>
            <a:pPr>
              <a:buFontTx/>
              <a:buChar char="-"/>
            </a:pPr>
            <a:r>
              <a:rPr lang="cs-CZ" sz="2800" dirty="0">
                <a:latin typeface="Calibri" pitchFamily="34" charset="0"/>
                <a:cs typeface="Calibri" pitchFamily="34" charset="0"/>
              </a:rPr>
              <a:t>o</a:t>
            </a:r>
            <a:r>
              <a:rPr lang="cs-CZ" sz="2800" dirty="0" smtClean="0">
                <a:latin typeface="Calibri" pitchFamily="34" charset="0"/>
                <a:cs typeface="Calibri" pitchFamily="34" charset="0"/>
              </a:rPr>
              <a:t>rganizování</a:t>
            </a:r>
          </a:p>
          <a:p>
            <a:pPr>
              <a:buFontTx/>
              <a:buChar char="-"/>
            </a:pPr>
            <a:endParaRPr lang="cs-CZ" sz="2800" dirty="0">
              <a:latin typeface="Calibri" pitchFamily="34" charset="0"/>
              <a:cs typeface="Calibri" pitchFamily="34" charset="0"/>
            </a:endParaRPr>
          </a:p>
          <a:p>
            <a:pPr>
              <a:buFontTx/>
              <a:buChar char="-"/>
            </a:pPr>
            <a:r>
              <a:rPr lang="cs-CZ" sz="2800" dirty="0" smtClean="0">
                <a:latin typeface="Calibri" pitchFamily="34" charset="0"/>
                <a:cs typeface="Calibri" pitchFamily="34" charset="0"/>
              </a:rPr>
              <a:t>vedení </a:t>
            </a:r>
            <a:r>
              <a:rPr lang="cs-CZ" sz="2800" dirty="0">
                <a:latin typeface="Calibri" pitchFamily="34" charset="0"/>
                <a:cs typeface="Calibri" pitchFamily="34" charset="0"/>
              </a:rPr>
              <a:t>lidí a jejich </a:t>
            </a:r>
            <a:r>
              <a:rPr lang="cs-CZ" sz="2800" dirty="0" smtClean="0">
                <a:latin typeface="Calibri" pitchFamily="34" charset="0"/>
                <a:cs typeface="Calibri" pitchFamily="34" charset="0"/>
              </a:rPr>
              <a:t>motivování</a:t>
            </a:r>
          </a:p>
          <a:p>
            <a:pPr>
              <a:buFontTx/>
              <a:buChar char="-"/>
            </a:pPr>
            <a:endParaRPr lang="cs-CZ" sz="2800" dirty="0">
              <a:latin typeface="Calibri" pitchFamily="34" charset="0"/>
              <a:cs typeface="Calibri" pitchFamily="34" charset="0"/>
            </a:endParaRPr>
          </a:p>
          <a:p>
            <a:pPr>
              <a:buFontTx/>
              <a:buChar char="-"/>
            </a:pPr>
            <a:r>
              <a:rPr lang="cs-CZ" sz="2800" dirty="0">
                <a:latin typeface="Calibri" pitchFamily="34" charset="0"/>
                <a:cs typeface="Calibri" pitchFamily="34" charset="0"/>
              </a:rPr>
              <a:t>k</a:t>
            </a:r>
            <a:r>
              <a:rPr lang="cs-CZ" sz="2800" dirty="0" smtClean="0">
                <a:latin typeface="Calibri" pitchFamily="34" charset="0"/>
                <a:cs typeface="Calibri" pitchFamily="34" charset="0"/>
              </a:rPr>
              <a:t>ontrola</a:t>
            </a:r>
          </a:p>
          <a:p>
            <a:pPr>
              <a:buFontTx/>
              <a:buChar char="-"/>
            </a:pPr>
            <a:endParaRPr lang="cs-CZ" dirty="0"/>
          </a:p>
        </p:txBody>
      </p:sp>
      <p:pic>
        <p:nvPicPr>
          <p:cNvPr id="4098" name="Picture 2" descr="C:\Users\Acer\AppData\Local\Microsoft\Windows\Temporary Internet Files\Content.IE5\XAHUEF3I\MC900089911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576" y="1865194"/>
            <a:ext cx="1973728" cy="21299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86905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Plánování 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vytyčení </a:t>
            </a:r>
            <a:r>
              <a:rPr lang="cs-CZ" dirty="0">
                <a:latin typeface="Calibri" pitchFamily="34" charset="0"/>
                <a:cs typeface="Calibri" pitchFamily="34" charset="0"/>
              </a:rPr>
              <a:t>cílů a způsobů, jak jich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dosáhnout</a:t>
            </a:r>
          </a:p>
          <a:p>
            <a:pPr>
              <a:buFontTx/>
              <a:buChar char="-"/>
            </a:pPr>
            <a:r>
              <a:rPr lang="cs-CZ" dirty="0">
                <a:latin typeface="Calibri" pitchFamily="34" charset="0"/>
                <a:cs typeface="Calibri" pitchFamily="34" charset="0"/>
              </a:rPr>
              <a:t>plány se dělí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na: </a:t>
            </a:r>
          </a:p>
          <a:p>
            <a:pPr marL="457200" indent="-457200">
              <a:buAutoNum type="alphaLcParenR"/>
            </a:pPr>
            <a:r>
              <a:rPr lang="cs-CZ" b="1" dirty="0">
                <a:latin typeface="Calibri" pitchFamily="34" charset="0"/>
                <a:cs typeface="Calibri" pitchFamily="34" charset="0"/>
              </a:rPr>
              <a:t>s</a:t>
            </a:r>
            <a:r>
              <a:rPr lang="cs-CZ" b="1" dirty="0" smtClean="0">
                <a:latin typeface="Calibri" pitchFamily="34" charset="0"/>
                <a:cs typeface="Calibri" pitchFamily="34" charset="0"/>
              </a:rPr>
              <a:t>trategické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(</a:t>
            </a:r>
            <a:r>
              <a:rPr lang="cs-CZ" dirty="0">
                <a:latin typeface="Calibri" pitchFamily="34" charset="0"/>
                <a:cs typeface="Calibri" pitchFamily="34" charset="0"/>
              </a:rPr>
              <a:t>dlouhodobé, na několik let, např.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v </a:t>
            </a:r>
            <a:r>
              <a:rPr lang="cs-CZ" dirty="0">
                <a:latin typeface="Calibri" pitchFamily="34" charset="0"/>
                <a:cs typeface="Calibri" pitchFamily="34" charset="0"/>
              </a:rPr>
              <a:t>energetice o pět let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)</a:t>
            </a:r>
          </a:p>
          <a:p>
            <a:pPr marL="457200" indent="-457200">
              <a:buAutoNum type="alphaLcParenR"/>
            </a:pPr>
            <a:r>
              <a:rPr lang="cs-CZ" b="1" dirty="0" smtClean="0">
                <a:latin typeface="Calibri" pitchFamily="34" charset="0"/>
                <a:cs typeface="Calibri" pitchFamily="34" charset="0"/>
              </a:rPr>
              <a:t>taktické </a:t>
            </a:r>
            <a:r>
              <a:rPr lang="cs-CZ" dirty="0">
                <a:latin typeface="Calibri" pitchFamily="34" charset="0"/>
                <a:cs typeface="Calibri" pitchFamily="34" charset="0"/>
              </a:rPr>
              <a:t>(střednědobé, na jeden nebo více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let)</a:t>
            </a:r>
          </a:p>
          <a:p>
            <a:pPr marL="457200" indent="-457200">
              <a:buAutoNum type="alphaLcParenR"/>
            </a:pPr>
            <a:r>
              <a:rPr lang="cs-CZ" b="1" dirty="0">
                <a:latin typeface="Calibri" pitchFamily="34" charset="0"/>
                <a:cs typeface="Calibri" pitchFamily="34" charset="0"/>
              </a:rPr>
              <a:t>o</a:t>
            </a:r>
            <a:r>
              <a:rPr lang="cs-CZ" b="1" dirty="0" smtClean="0">
                <a:latin typeface="Calibri" pitchFamily="34" charset="0"/>
                <a:cs typeface="Calibri" pitchFamily="34" charset="0"/>
              </a:rPr>
              <a:t>perativní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 (krátkodobé</a:t>
            </a:r>
            <a:r>
              <a:rPr lang="cs-CZ" dirty="0">
                <a:latin typeface="Calibri" pitchFamily="34" charset="0"/>
                <a:cs typeface="Calibri" pitchFamily="34" charset="0"/>
              </a:rPr>
              <a:t>, na den, týden,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měsíc)</a:t>
            </a:r>
            <a:endParaRPr lang="cs-CZ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31636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Organizování</a:t>
            </a: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75656" y="2276872"/>
            <a:ext cx="6196405" cy="3603812"/>
          </a:xfrm>
        </p:spPr>
        <p:txBody>
          <a:bodyPr/>
          <a:lstStyle/>
          <a:p>
            <a:pPr>
              <a:buFontTx/>
              <a:buChar char="-"/>
            </a:pPr>
            <a:r>
              <a:rPr lang="pl-PL" dirty="0" smtClean="0"/>
              <a:t>určuje </a:t>
            </a:r>
            <a:r>
              <a:rPr lang="pl-PL" dirty="0"/>
              <a:t>se, jak bude podnik </a:t>
            </a:r>
            <a:r>
              <a:rPr lang="pl-PL" dirty="0" smtClean="0"/>
              <a:t>organizován</a:t>
            </a:r>
          </a:p>
          <a:p>
            <a:pPr marL="457200" indent="-457200">
              <a:buAutoNum type="alphaLcParenR"/>
            </a:pPr>
            <a:r>
              <a:rPr lang="pl-PL" b="1" dirty="0" smtClean="0"/>
              <a:t>podnik</a:t>
            </a:r>
            <a:r>
              <a:rPr lang="pl-PL" dirty="0"/>
              <a:t>, ten se (je-li větší) dělí na </a:t>
            </a:r>
            <a:r>
              <a:rPr lang="pl-PL" dirty="0" smtClean="0"/>
              <a:t>jednotlivé</a:t>
            </a:r>
          </a:p>
          <a:p>
            <a:pPr marL="457200" indent="-457200">
              <a:buAutoNum type="alphaLcParenR"/>
            </a:pPr>
            <a:r>
              <a:rPr lang="cs-CZ" b="1" dirty="0" smtClean="0"/>
              <a:t>závody </a:t>
            </a:r>
            <a:r>
              <a:rPr lang="cs-CZ" b="1" dirty="0"/>
              <a:t>a </a:t>
            </a:r>
            <a:r>
              <a:rPr lang="cs-CZ" b="1" dirty="0" smtClean="0"/>
              <a:t>provozy </a:t>
            </a:r>
            <a:r>
              <a:rPr lang="cs-CZ" dirty="0" smtClean="0"/>
              <a:t>→ </a:t>
            </a:r>
            <a:r>
              <a:rPr lang="pl-PL" b="1" dirty="0"/>
              <a:t>dílny</a:t>
            </a:r>
            <a:r>
              <a:rPr lang="pl-PL" dirty="0"/>
              <a:t> (které se skládají z pracovišť</a:t>
            </a:r>
            <a:r>
              <a:rPr lang="pl-PL" dirty="0" smtClean="0"/>
              <a:t>)</a:t>
            </a:r>
          </a:p>
          <a:p>
            <a:pPr>
              <a:buFontTx/>
              <a:buChar char="-"/>
            </a:pPr>
            <a:r>
              <a:rPr lang="pl-PL" dirty="0" smtClean="0"/>
              <a:t>dále </a:t>
            </a:r>
            <a:r>
              <a:rPr lang="pl-PL" dirty="0"/>
              <a:t>se určuje průběh </a:t>
            </a:r>
            <a:r>
              <a:rPr lang="pl-PL" dirty="0" smtClean="0"/>
              <a:t>činností</a:t>
            </a: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5122" name="Picture 2" descr="C:\Users\Acer\AppData\Local\Microsoft\Windows\Temporary Internet Files\Content.IE5\XAHUEF3I\MC90030093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3933056"/>
            <a:ext cx="1728192" cy="20891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40770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Vedení lidí a motivování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63040" y="2119256"/>
            <a:ext cx="6565344" cy="4046047"/>
          </a:xfrm>
        </p:spPr>
        <p:txBody>
          <a:bodyPr>
            <a:normAutofit fontScale="92500"/>
          </a:bodyPr>
          <a:lstStyle/>
          <a:p>
            <a:pPr>
              <a:buFontTx/>
              <a:buChar char="-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jde </a:t>
            </a:r>
            <a:r>
              <a:rPr lang="cs-CZ" dirty="0">
                <a:latin typeface="Calibri" pitchFamily="34" charset="0"/>
                <a:cs typeface="Calibri" pitchFamily="34" charset="0"/>
              </a:rPr>
              <a:t>o stimuly, které zaměstnance vybízejí k tomu, aby pracovali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co nejefektivněji </a:t>
            </a:r>
            <a:r>
              <a:rPr lang="cs-CZ" dirty="0">
                <a:latin typeface="Calibri" pitchFamily="34" charset="0"/>
                <a:cs typeface="Calibri" pitchFamily="34" charset="0"/>
              </a:rPr>
              <a:t>a na základě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pokynů</a:t>
            </a:r>
          </a:p>
          <a:p>
            <a:pPr marL="457200" indent="-457200">
              <a:buAutoNum type="alphaLcParenR"/>
            </a:pPr>
            <a:r>
              <a:rPr lang="cs-CZ" b="1" dirty="0">
                <a:latin typeface="Calibri" pitchFamily="34" charset="0"/>
                <a:cs typeface="Calibri" pitchFamily="34" charset="0"/>
              </a:rPr>
              <a:t>p</a:t>
            </a:r>
            <a:r>
              <a:rPr lang="cs-CZ" b="1" dirty="0" smtClean="0">
                <a:latin typeface="Calibri" pitchFamily="34" charset="0"/>
                <a:cs typeface="Calibri" pitchFamily="34" charset="0"/>
              </a:rPr>
              <a:t>ozitivní motivace</a:t>
            </a:r>
          </a:p>
          <a:p>
            <a:pPr marL="457200" indent="-457200">
              <a:buAutoNum type="alphaLcParenR"/>
            </a:pPr>
            <a:r>
              <a:rPr lang="cs-CZ" b="1" dirty="0">
                <a:latin typeface="Calibri" pitchFamily="34" charset="0"/>
                <a:cs typeface="Calibri" pitchFamily="34" charset="0"/>
              </a:rPr>
              <a:t>n</a:t>
            </a:r>
            <a:r>
              <a:rPr lang="cs-CZ" b="1" dirty="0" smtClean="0">
                <a:latin typeface="Calibri" pitchFamily="34" charset="0"/>
                <a:cs typeface="Calibri" pitchFamily="34" charset="0"/>
              </a:rPr>
              <a:t>egativní motivace</a:t>
            </a:r>
          </a:p>
          <a:p>
            <a:pPr marL="0" indent="0">
              <a:buNone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motivy </a:t>
            </a:r>
            <a:r>
              <a:rPr lang="cs-CZ" dirty="0">
                <a:latin typeface="Calibri" pitchFamily="34" charset="0"/>
                <a:cs typeface="Calibri" pitchFamily="34" charset="0"/>
              </a:rPr>
              <a:t>se vytvářejí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pomocí: </a:t>
            </a:r>
            <a:r>
              <a:rPr lang="cs-CZ" b="1" dirty="0">
                <a:latin typeface="Calibri" pitchFamily="34" charset="0"/>
                <a:cs typeface="Calibri" pitchFamily="34" charset="0"/>
              </a:rPr>
              <a:t>a) hmotných podnětů </a:t>
            </a:r>
            <a:r>
              <a:rPr lang="cs-CZ" dirty="0">
                <a:latin typeface="Calibri" pitchFamily="34" charset="0"/>
                <a:cs typeface="Calibri" pitchFamily="34" charset="0"/>
              </a:rPr>
              <a:t>(</a:t>
            </a:r>
            <a:r>
              <a:rPr lang="cs-CZ" b="1" dirty="0">
                <a:latin typeface="Calibri" pitchFamily="34" charset="0"/>
                <a:cs typeface="Calibri" pitchFamily="34" charset="0"/>
              </a:rPr>
              <a:t>pozitivní motivace</a:t>
            </a:r>
            <a:r>
              <a:rPr lang="cs-CZ" dirty="0">
                <a:latin typeface="Calibri" pitchFamily="34" charset="0"/>
                <a:cs typeface="Calibri" pitchFamily="34" charset="0"/>
              </a:rPr>
              <a:t>: mzda, peněžité a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věcné odměny;  </a:t>
            </a:r>
            <a:r>
              <a:rPr lang="cs-CZ" b="1" dirty="0">
                <a:latin typeface="Calibri" pitchFamily="34" charset="0"/>
                <a:cs typeface="Calibri" pitchFamily="34" charset="0"/>
              </a:rPr>
              <a:t>negativní motivace</a:t>
            </a:r>
            <a:r>
              <a:rPr lang="cs-CZ" dirty="0">
                <a:latin typeface="Calibri" pitchFamily="34" charset="0"/>
                <a:cs typeface="Calibri" pitchFamily="34" charset="0"/>
              </a:rPr>
              <a:t>: srážky ze mzdy a pokuty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)</a:t>
            </a:r>
          </a:p>
          <a:p>
            <a:pPr marL="0" indent="0">
              <a:buNone/>
            </a:pPr>
            <a:r>
              <a:rPr lang="cs-CZ" b="1" dirty="0" smtClean="0">
                <a:latin typeface="Calibri" pitchFamily="34" charset="0"/>
                <a:cs typeface="Calibri" pitchFamily="34" charset="0"/>
              </a:rPr>
              <a:t>b</a:t>
            </a:r>
            <a:r>
              <a:rPr lang="cs-CZ" b="1" dirty="0">
                <a:latin typeface="Calibri" pitchFamily="34" charset="0"/>
                <a:cs typeface="Calibri" pitchFamily="34" charset="0"/>
              </a:rPr>
              <a:t>) morálních podnětů </a:t>
            </a:r>
            <a:r>
              <a:rPr lang="cs-CZ" dirty="0">
                <a:latin typeface="Calibri" pitchFamily="34" charset="0"/>
                <a:cs typeface="Calibri" pitchFamily="34" charset="0"/>
              </a:rPr>
              <a:t>(</a:t>
            </a:r>
            <a:r>
              <a:rPr lang="cs-CZ" b="1" dirty="0">
                <a:latin typeface="Calibri" pitchFamily="34" charset="0"/>
                <a:cs typeface="Calibri" pitchFamily="34" charset="0"/>
              </a:rPr>
              <a:t>pozitivní motivace</a:t>
            </a:r>
            <a:r>
              <a:rPr lang="cs-CZ" dirty="0">
                <a:latin typeface="Calibri" pitchFamily="34" charset="0"/>
                <a:cs typeface="Calibri" pitchFamily="34" charset="0"/>
              </a:rPr>
              <a:t>:</a:t>
            </a:r>
          </a:p>
          <a:p>
            <a:pPr marL="0" indent="0">
              <a:buNone/>
            </a:pPr>
            <a:r>
              <a:rPr lang="cs-CZ" dirty="0">
                <a:latin typeface="Calibri" pitchFamily="34" charset="0"/>
                <a:cs typeface="Calibri" pitchFamily="34" charset="0"/>
              </a:rPr>
              <a:t>pochvaly, diplomy, vyznamenání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; </a:t>
            </a:r>
            <a:r>
              <a:rPr lang="cs-CZ" b="1" dirty="0">
                <a:latin typeface="Calibri" pitchFamily="34" charset="0"/>
                <a:cs typeface="Calibri" pitchFamily="34" charset="0"/>
              </a:rPr>
              <a:t>negativní motivace</a:t>
            </a:r>
            <a:r>
              <a:rPr lang="cs-CZ" dirty="0">
                <a:latin typeface="Calibri" pitchFamily="34" charset="0"/>
                <a:cs typeface="Calibri" pitchFamily="34" charset="0"/>
              </a:rPr>
              <a:t>: pokárání, důtky)</a:t>
            </a:r>
          </a:p>
        </p:txBody>
      </p:sp>
    </p:spTree>
    <p:extLst>
      <p:ext uri="{BB962C8B-B14F-4D97-AF65-F5344CB8AC3E}">
        <p14:creationId xmlns:p14="http://schemas.microsoft.com/office/powerpoint/2010/main" val="15139109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Kontrola 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zjišťuje </a:t>
            </a:r>
            <a:r>
              <a:rPr lang="cs-CZ" dirty="0">
                <a:latin typeface="Calibri" pitchFamily="34" charset="0"/>
                <a:cs typeface="Calibri" pitchFamily="34" charset="0"/>
              </a:rPr>
              <a:t>skutečný stav a porovnává ho se stavem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plánovaným</a:t>
            </a:r>
          </a:p>
          <a:p>
            <a:pPr>
              <a:buFontTx/>
              <a:buChar char="-"/>
            </a:pPr>
            <a:r>
              <a:rPr lang="cs-CZ" dirty="0">
                <a:latin typeface="Calibri" pitchFamily="34" charset="0"/>
                <a:cs typeface="Calibri" pitchFamily="34" charset="0"/>
              </a:rPr>
              <a:t>pokud dochází k výraznějším odchylkám, zjišťují se příčiny a přijímají se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opatření</a:t>
            </a:r>
          </a:p>
          <a:p>
            <a:pPr>
              <a:buFontTx/>
              <a:buChar char="-"/>
            </a:pPr>
            <a:endParaRPr lang="cs-CZ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6146" name="Picture 2" descr="C:\Users\Acer\AppData\Local\Microsoft\Windows\Temporary Internet Files\Content.IE5\8VB5D82P\MC900200391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3995433"/>
            <a:ext cx="1596901" cy="2114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59810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Rozhodování 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cs-CZ" dirty="0" smtClean="0"/>
              <a:t>na </a:t>
            </a:r>
            <a:r>
              <a:rPr lang="cs-CZ" dirty="0"/>
              <a:t>každé úrovni (od plánování po kontrolu) dochází k přijetí </a:t>
            </a:r>
            <a:r>
              <a:rPr lang="cs-CZ" dirty="0" smtClean="0"/>
              <a:t>rozhodnutí</a:t>
            </a: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7170" name="Picture 2" descr="C:\Users\Acer\AppData\Local\Microsoft\Windows\Temporary Internet Files\Content.IE5\XAHUEF3I\MC900295978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3284984"/>
            <a:ext cx="3073400" cy="251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45768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Špendlík">
  <a:themeElements>
    <a:clrScheme name="Špendlík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Špendlík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Špendlí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13</TotalTime>
  <Words>273</Words>
  <Application>Microsoft Office PowerPoint</Application>
  <PresentationFormat>Předvádění na obrazovce (4:3)</PresentationFormat>
  <Paragraphs>40</Paragraphs>
  <Slides>10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Špendlík</vt:lpstr>
      <vt:lpstr>Management</vt:lpstr>
      <vt:lpstr>Prezentace aplikace PowerPoint</vt:lpstr>
      <vt:lpstr>Rozlišujeme </vt:lpstr>
      <vt:lpstr>Řízení má následující složky</vt:lpstr>
      <vt:lpstr>Plánování </vt:lpstr>
      <vt:lpstr>Organizování </vt:lpstr>
      <vt:lpstr>Vedení lidí a motivování</vt:lpstr>
      <vt:lpstr>Kontrola </vt:lpstr>
      <vt:lpstr>Rozhodování 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Management</dc:title>
  <dc:creator>Matěj</dc:creator>
  <cp:lastModifiedBy>Matěj</cp:lastModifiedBy>
  <cp:revision>3</cp:revision>
  <dcterms:created xsi:type="dcterms:W3CDTF">2012-08-20T06:51:59Z</dcterms:created>
  <dcterms:modified xsi:type="dcterms:W3CDTF">2012-08-20T07:18:58Z</dcterms:modified>
</cp:coreProperties>
</file>