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0" r:id="rId2"/>
    <p:sldId id="270" r:id="rId3"/>
    <p:sldId id="271" r:id="rId4"/>
    <p:sldId id="272" r:id="rId5"/>
    <p:sldId id="273" r:id="rId6"/>
    <p:sldId id="274" r:id="rId7"/>
    <p:sldId id="275" r:id="rId8"/>
    <p:sldId id="285" r:id="rId9"/>
    <p:sldId id="281" r:id="rId10"/>
    <p:sldId id="282" r:id="rId11"/>
    <p:sldId id="284" r:id="rId12"/>
    <p:sldId id="277" r:id="rId13"/>
    <p:sldId id="283" r:id="rId14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6" autoAdjust="0"/>
    <p:restoredTop sz="94660"/>
  </p:normalViewPr>
  <p:slideViewPr>
    <p:cSldViewPr>
      <p:cViewPr varScale="1">
        <p:scale>
          <a:sx n="70" d="100"/>
          <a:sy n="70" d="100"/>
        </p:scale>
        <p:origin x="12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250D4A4-8CB6-42B3-A997-6E12AA25CF17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AF1AD6B-65E3-4E94-94C1-8B9D52656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058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2B62B039-BE5A-4AEA-9C7C-A38E0FAC903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F62D6F2D-CA34-40D7-AFFD-8D4E301DB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850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C7B5FCA-16E0-446F-A93A-EEB567C12177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D6F2D-CA34-40D7-AFFD-8D4E301DB82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681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D6F2D-CA34-40D7-AFFD-8D4E301DB82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171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BD7BD9-FB02-4573-9DF4-CC19EBFB7276}" type="slidenum">
              <a:rPr lang="cs-CZ" smtClean="0"/>
              <a:pPr eaLnBrk="1" hangingPunct="1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D6F2D-CA34-40D7-AFFD-8D4E301DB824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50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7BFF3B5-9074-4304-9F55-45E7B7A87E06}" type="slidenum">
              <a:rPr lang="cs-CZ" smtClean="0"/>
              <a:pPr eaLnBrk="1" hangingPunct="1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F4A4BD8-D1E9-489B-BABD-2609A6A63651}" type="slidenum">
              <a:rPr lang="cs-CZ" smtClean="0"/>
              <a:pPr eaLnBrk="1" hangingPunct="1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956988C-087B-4C2C-8D21-33227FA76F41}" type="slidenum">
              <a:rPr lang="cs-CZ" smtClean="0"/>
              <a:pPr eaLnBrk="1" hangingPunct="1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B844A51-AD70-41C9-A3A4-FABEBF73C363}" type="slidenum">
              <a:rPr lang="cs-CZ" smtClean="0"/>
              <a:pPr eaLnBrk="1" hangingPunct="1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31284B-9173-43BD-93E2-A34CA2C923D8}" type="slidenum">
              <a:rPr lang="cs-CZ" smtClean="0"/>
              <a:pPr eaLnBrk="1" hangingPunct="1"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57C5043-0E28-4776-BB6D-1B4E38B4E991}" type="slidenum">
              <a:rPr lang="cs-CZ" smtClean="0"/>
              <a:pPr eaLnBrk="1" hangingPunct="1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D6F2D-CA34-40D7-AFFD-8D4E301DB82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508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2D6F2D-CA34-40D7-AFFD-8D4E301DB82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077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44CCA-8246-466A-B116-B24DE41611E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7EB7-09F5-4C69-B4F9-33A1848516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351992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777BB-C180-4303-8052-5D369C526FC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429F9-FC08-4365-88FD-E9100E2666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322367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F290-A8C3-416B-911B-E73ED9FFF1A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AF95D-4D0A-4913-B219-34338C3CAC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34794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3308-5E72-46D6-904A-2380DB73201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4F8B2-52DE-4D05-9127-870EB0AC1F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588820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47F4A-95B4-46B4-A9A1-F9587A37CBF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D7DFE-1F7E-48FC-8DAE-05469E7C68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248214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B794A-C24A-4A94-88AE-970B7CB3E5D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90180-E90B-4ACA-88CB-93C8EB2400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813703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BEC08-CF6A-4772-884B-8A0CBD17EB9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AB265-CFFA-4D43-9EA7-FEF1D7FBB9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20700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69A73-39E2-4B50-9AC3-1B0696D9EA2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C82C8-D5C8-4388-8416-DA33A42D7A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5272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3F5-A4B4-41EE-8CE4-FBA53C04920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5C1C7-8508-47C2-868E-CCDB2C2414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90452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59677-99FC-4EB5-9BCE-419C1963ADB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72A72-4002-4EEF-8457-54A237629E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386480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59BFA-EE30-43B8-9053-DC01DDF9AC6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AB461-41B9-448C-93AB-9715A3808D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902019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675EA-5B64-4C0C-A44D-E565828FDCF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9763D-89E2-486B-9E90-27894043C5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206188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582BFC-B6B3-4748-BD7D-BBDB616CC75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0FD87F-EF1A-426E-85D7-39B69ECD79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PRAVDĚPODOBNOST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Úvod,  základní pojmy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VY_32_INOVACE_21-01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1 c): hod mincí</a:t>
            </a:r>
            <a:br>
              <a:rPr lang="cs-CZ" b="1" dirty="0"/>
            </a:br>
            <a:r>
              <a:rPr lang="cs-CZ" b="1" dirty="0"/>
              <a:t>        mince má dvě strany – panna, orel, </a:t>
            </a:r>
            <a:br>
              <a:rPr lang="cs-CZ" b="1" dirty="0"/>
            </a:br>
            <a:r>
              <a:rPr lang="cs-CZ" b="1" dirty="0"/>
              <a:t>         budeme používat  pojmy RUB a LÍC</a:t>
            </a:r>
            <a:br>
              <a:rPr lang="cs-CZ" b="1" dirty="0"/>
            </a:br>
            <a:r>
              <a:rPr lang="cs-CZ" b="1" dirty="0"/>
              <a:t>         𝛀 ={ r ; l }</a:t>
            </a:r>
          </a:p>
          <a:p>
            <a:r>
              <a:rPr lang="cs-CZ" b="1" dirty="0">
                <a:solidFill>
                  <a:schemeClr val="tx1"/>
                </a:solidFill>
              </a:rPr>
              <a:t>1/d: hod třemi stejnými mincemi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zde máme dvě možnosti: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mince nerozlišovat ve smyslu </a:t>
            </a:r>
            <a:r>
              <a:rPr lang="cs-CZ" b="1" dirty="0" err="1">
                <a:solidFill>
                  <a:schemeClr val="tx1"/>
                </a:solidFill>
              </a:rPr>
              <a:t>první,druhá</a:t>
            </a:r>
            <a:r>
              <a:rPr lang="cs-CZ" b="1" dirty="0">
                <a:solidFill>
                  <a:schemeClr val="tx1"/>
                </a:solidFill>
              </a:rPr>
              <a:t> třetí ….  </a:t>
            </a:r>
            <a:br>
              <a:rPr lang="cs-CZ" b="1" dirty="0">
                <a:solidFill>
                  <a:schemeClr val="tx1"/>
                </a:solidFill>
              </a:rPr>
            </a:b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991136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Pak množina všech možností má tyto prvky: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𝛀 = { (3r ) ; ( 2r; 1l ) ; (1r; 2l ); ( 3l) } </a:t>
            </a:r>
          </a:p>
          <a:p>
            <a:r>
              <a:rPr lang="cs-CZ" b="1" dirty="0">
                <a:solidFill>
                  <a:schemeClr val="tx1"/>
                </a:solidFill>
              </a:rPr>
              <a:t>nebo rozlišujeme mince mezi sebou…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pak bude mít množina 8 prvků: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𝛀 = {( </a:t>
            </a:r>
            <a:r>
              <a:rPr lang="cs-CZ" b="1" dirty="0" err="1">
                <a:solidFill>
                  <a:schemeClr val="tx1"/>
                </a:solidFill>
              </a:rPr>
              <a:t>r;r;r</a:t>
            </a:r>
            <a:r>
              <a:rPr lang="cs-CZ" b="1" dirty="0">
                <a:solidFill>
                  <a:schemeClr val="tx1"/>
                </a:solidFill>
              </a:rPr>
              <a:t>) ; ( </a:t>
            </a:r>
            <a:r>
              <a:rPr lang="cs-CZ" b="1" dirty="0" err="1">
                <a:solidFill>
                  <a:schemeClr val="tx1"/>
                </a:solidFill>
              </a:rPr>
              <a:t>r;r;l</a:t>
            </a:r>
            <a:r>
              <a:rPr lang="cs-CZ" b="1" dirty="0">
                <a:solidFill>
                  <a:schemeClr val="tx1"/>
                </a:solidFill>
              </a:rPr>
              <a:t> ); ( </a:t>
            </a:r>
            <a:r>
              <a:rPr lang="cs-CZ" b="1" dirty="0" err="1">
                <a:solidFill>
                  <a:schemeClr val="tx1"/>
                </a:solidFill>
              </a:rPr>
              <a:t>r;l;r</a:t>
            </a:r>
            <a:r>
              <a:rPr lang="cs-CZ" b="1" dirty="0">
                <a:solidFill>
                  <a:schemeClr val="tx1"/>
                </a:solidFill>
              </a:rPr>
              <a:t> ); (</a:t>
            </a:r>
            <a:r>
              <a:rPr lang="cs-CZ" b="1" dirty="0" err="1">
                <a:solidFill>
                  <a:schemeClr val="tx1"/>
                </a:solidFill>
              </a:rPr>
              <a:t>l;l;r</a:t>
            </a:r>
            <a:r>
              <a:rPr lang="cs-CZ" b="1" dirty="0">
                <a:solidFill>
                  <a:schemeClr val="tx1"/>
                </a:solidFill>
              </a:rPr>
              <a:t> );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           ( </a:t>
            </a:r>
            <a:r>
              <a:rPr lang="cs-CZ" b="1" dirty="0" err="1">
                <a:solidFill>
                  <a:schemeClr val="tx1"/>
                </a:solidFill>
              </a:rPr>
              <a:t>r;l;l</a:t>
            </a:r>
            <a:r>
              <a:rPr lang="cs-CZ" b="1" dirty="0">
                <a:solidFill>
                  <a:schemeClr val="tx1"/>
                </a:solidFill>
              </a:rPr>
              <a:t>); (</a:t>
            </a:r>
            <a:r>
              <a:rPr lang="cs-CZ" b="1" dirty="0" err="1">
                <a:solidFill>
                  <a:schemeClr val="tx1"/>
                </a:solidFill>
              </a:rPr>
              <a:t>l;r;l</a:t>
            </a:r>
            <a:r>
              <a:rPr lang="cs-CZ" b="1" dirty="0">
                <a:solidFill>
                  <a:schemeClr val="tx1"/>
                </a:solidFill>
              </a:rPr>
              <a:t> ); (</a:t>
            </a:r>
            <a:r>
              <a:rPr lang="cs-CZ" b="1" dirty="0" err="1">
                <a:solidFill>
                  <a:schemeClr val="tx1"/>
                </a:solidFill>
              </a:rPr>
              <a:t>l;l;r</a:t>
            </a:r>
            <a:r>
              <a:rPr lang="cs-CZ" b="1" dirty="0">
                <a:solidFill>
                  <a:schemeClr val="tx1"/>
                </a:solidFill>
              </a:rPr>
              <a:t> ) ; ( </a:t>
            </a:r>
            <a:r>
              <a:rPr lang="cs-CZ" b="1" dirty="0" err="1">
                <a:solidFill>
                  <a:schemeClr val="tx1"/>
                </a:solidFill>
              </a:rPr>
              <a:t>l;l;l</a:t>
            </a:r>
            <a:r>
              <a:rPr lang="cs-CZ" b="1" dirty="0">
                <a:solidFill>
                  <a:schemeClr val="tx1"/>
                </a:solidFill>
              </a:rPr>
              <a:t> )}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521942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sah 5"/>
          <p:cNvSpPr>
            <a:spLocks noGrp="1"/>
          </p:cNvSpPr>
          <p:nvPr>
            <p:ph idx="4294967295"/>
          </p:nvPr>
        </p:nvSpPr>
        <p:spPr>
          <a:xfrm>
            <a:off x="323850" y="476250"/>
            <a:ext cx="8229600" cy="5141913"/>
          </a:xfrm>
        </p:spPr>
        <p:txBody>
          <a:bodyPr/>
          <a:lstStyle/>
          <a:p>
            <a:endParaRPr lang="cs-CZ" sz="2000" dirty="0"/>
          </a:p>
          <a:p>
            <a:endParaRPr lang="cs-CZ" sz="2000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Pro naše další úvahy budeme používat převážně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druhý postup, ve kterém jsou všechny možnosti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rovnocenné.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POZN. Kolik prvků bude mít množina 𝛀 při hodu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čtyřmi mincemi ?</a:t>
            </a:r>
            <a:br>
              <a:rPr lang="cs-CZ" sz="2000" dirty="0"/>
            </a:br>
            <a:r>
              <a:rPr lang="cs-CZ" dirty="0"/>
              <a:t>  </a:t>
            </a:r>
          </a:p>
          <a:p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Děkujeme za pozornost</a:t>
            </a:r>
          </a:p>
          <a:p>
            <a:r>
              <a:rPr lang="cs-CZ" b="1" dirty="0"/>
              <a:t>Autor DUM 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8279239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 1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Teorie vzniká při zkoumání pravděpodobnosti</a:t>
            </a:r>
            <a:br>
              <a:rPr lang="cs-CZ" b="1" dirty="0"/>
            </a:br>
            <a:r>
              <a:rPr lang="cs-CZ" b="1" dirty="0"/>
              <a:t>výher v hazardních hrách.</a:t>
            </a:r>
          </a:p>
          <a:p>
            <a:pPr>
              <a:defRPr/>
            </a:pPr>
            <a:r>
              <a:rPr lang="cs-CZ" b="1" dirty="0"/>
              <a:t>„Slavná“ jména osob, které se zasloužily o rozvoj</a:t>
            </a:r>
            <a:br>
              <a:rPr lang="cs-CZ" b="1" dirty="0"/>
            </a:br>
            <a:r>
              <a:rPr lang="cs-CZ" b="1" dirty="0"/>
              <a:t>této matematické oblasti:</a:t>
            </a:r>
          </a:p>
          <a:p>
            <a:pPr>
              <a:defRPr/>
            </a:pPr>
            <a:r>
              <a:rPr lang="cs-CZ" b="1" dirty="0"/>
              <a:t>Pascal, Fermat, Bernoulli, Gauss, </a:t>
            </a:r>
            <a:r>
              <a:rPr lang="cs-CZ" b="1" dirty="0" err="1"/>
              <a:t>Laplace</a:t>
            </a:r>
            <a:r>
              <a:rPr lang="cs-CZ" b="1" dirty="0"/>
              <a:t>,</a:t>
            </a:r>
            <a:br>
              <a:rPr lang="cs-CZ" b="1" dirty="0"/>
            </a:br>
            <a:r>
              <a:rPr lang="cs-CZ" b="1" dirty="0" err="1"/>
              <a:t>Čebyšev</a:t>
            </a:r>
            <a:r>
              <a:rPr lang="cs-CZ" b="1" dirty="0"/>
              <a:t>, </a:t>
            </a:r>
            <a:r>
              <a:rPr lang="cs-CZ" b="1" dirty="0" err="1"/>
              <a:t>Kolmogorov</a:t>
            </a:r>
            <a:r>
              <a:rPr lang="cs-CZ" b="1" dirty="0"/>
              <a:t> 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Vysvětlení základních pojmů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Náhodný jev chápeme jako výsledek nějaké činnosti nebo pokusu. </a:t>
            </a:r>
          </a:p>
          <a:p>
            <a:pPr>
              <a:defRPr/>
            </a:pPr>
            <a:r>
              <a:rPr lang="cs-CZ" b="1" dirty="0"/>
              <a:t>Náhodný jev se nazývá jistý, jestliže je nutné, aby jako výsledek nějaké činnosti nastal</a:t>
            </a:r>
          </a:p>
          <a:p>
            <a:pPr>
              <a:defRPr/>
            </a:pPr>
            <a:r>
              <a:rPr lang="cs-CZ" b="1" dirty="0"/>
              <a:t>Náhodný jev se nazývá nemožný, jestliže</a:t>
            </a:r>
            <a:br>
              <a:rPr lang="cs-CZ" b="1" dirty="0"/>
            </a:br>
            <a:r>
              <a:rPr lang="cs-CZ" b="1" dirty="0"/>
              <a:t>jako výsledek pokusu či činnosti nemůže</a:t>
            </a:r>
            <a:br>
              <a:rPr lang="cs-CZ" b="1" dirty="0"/>
            </a:br>
            <a:r>
              <a:rPr lang="cs-CZ" b="1" dirty="0"/>
              <a:t>nastat. </a:t>
            </a:r>
            <a:br>
              <a:rPr lang="cs-CZ" b="1" dirty="0"/>
            </a:br>
            <a:endParaRPr lang="cs-CZ" b="1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Příklady předchozích pojmů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V třídě je skupina osmi žáků. Uvažujeme jevy:</a:t>
            </a:r>
          </a:p>
          <a:p>
            <a:pPr>
              <a:defRPr/>
            </a:pPr>
            <a:r>
              <a:rPr lang="cs-CZ" b="1" dirty="0"/>
              <a:t>A = ( každý z osmi žáků se narodil v jiném dnu</a:t>
            </a:r>
            <a:br>
              <a:rPr lang="cs-CZ" b="1" dirty="0"/>
            </a:br>
            <a:r>
              <a:rPr lang="cs-CZ" b="1" dirty="0"/>
              <a:t>         týdne )</a:t>
            </a:r>
          </a:p>
          <a:p>
            <a:pPr>
              <a:defRPr/>
            </a:pPr>
            <a:r>
              <a:rPr lang="cs-CZ" b="1" dirty="0"/>
              <a:t>B= ( aspoň dva žáci se narodili ve stejný den</a:t>
            </a:r>
            <a:br>
              <a:rPr lang="cs-CZ" b="1" dirty="0"/>
            </a:br>
            <a:r>
              <a:rPr lang="cs-CZ" b="1" dirty="0"/>
              <a:t>         týdne)</a:t>
            </a:r>
          </a:p>
          <a:p>
            <a:pPr>
              <a:defRPr/>
            </a:pPr>
            <a:r>
              <a:rPr lang="cs-CZ" b="1" dirty="0"/>
              <a:t>C= ( všech osm žáků se narodilo ve středu )</a:t>
            </a:r>
          </a:p>
          <a:p>
            <a:pPr>
              <a:defRPr/>
            </a:pPr>
            <a:r>
              <a:rPr lang="cs-CZ" b="1" dirty="0"/>
              <a:t>Je zřejmé, že jev A je nemožný, jev B je jistý,</a:t>
            </a:r>
            <a:br>
              <a:rPr lang="cs-CZ" b="1" dirty="0"/>
            </a:br>
            <a:r>
              <a:rPr lang="cs-CZ" b="1" dirty="0"/>
              <a:t>jev C je náhodný neboli pravděpodobný jev 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611188" y="3333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br>
              <a:rPr lang="cs-CZ" sz="3200" dirty="0"/>
            </a:br>
            <a:r>
              <a:rPr lang="cs-CZ" sz="3200" b="1" dirty="0">
                <a:solidFill>
                  <a:schemeClr val="tx1"/>
                </a:solidFill>
              </a:rPr>
              <a:t>Další případy, které můžeme považovat za náhodné</a:t>
            </a:r>
            <a:br>
              <a:rPr lang="cs-CZ" sz="3200" dirty="0"/>
            </a:br>
            <a:endParaRPr lang="cs-CZ" sz="3200" dirty="0">
              <a:solidFill>
                <a:srgbClr val="37609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b="1" dirty="0"/>
              <a:t>Hod hrací kostkou</a:t>
            </a:r>
          </a:p>
          <a:p>
            <a:pPr>
              <a:defRPr/>
            </a:pPr>
            <a:r>
              <a:rPr lang="cs-CZ" b="1" dirty="0"/>
              <a:t>Losování Sportky</a:t>
            </a:r>
          </a:p>
          <a:p>
            <a:pPr>
              <a:defRPr/>
            </a:pPr>
            <a:r>
              <a:rPr lang="cs-CZ" b="1" dirty="0"/>
              <a:t>Hod mincí</a:t>
            </a:r>
          </a:p>
          <a:p>
            <a:pPr>
              <a:defRPr/>
            </a:pPr>
            <a:r>
              <a:rPr lang="cs-CZ" b="1" dirty="0"/>
              <a:t>Vyjmutí karty z balíčku karet</a:t>
            </a:r>
          </a:p>
          <a:p>
            <a:pPr>
              <a:defRPr/>
            </a:pPr>
            <a:r>
              <a:rPr lang="cs-CZ" b="1" dirty="0"/>
              <a:t> Ruleta</a:t>
            </a:r>
          </a:p>
          <a:p>
            <a:pPr>
              <a:defRPr/>
            </a:pPr>
            <a:r>
              <a:rPr lang="cs-CZ" b="1" dirty="0"/>
              <a:t>Házení střevíce ( špička ke dveřím, panna</a:t>
            </a:r>
            <a:br>
              <a:rPr lang="cs-CZ" b="1" dirty="0"/>
            </a:br>
            <a:r>
              <a:rPr lang="cs-CZ" b="1" dirty="0"/>
              <a:t>se do roka vdá a odejde z domu )</a:t>
            </a:r>
          </a:p>
          <a:p>
            <a:pPr>
              <a:defRPr/>
            </a:pPr>
            <a:r>
              <a:rPr lang="cs-CZ" b="1" dirty="0"/>
              <a:t>Testování léků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b="1" dirty="0">
                <a:solidFill>
                  <a:schemeClr val="tx1"/>
                </a:solidFill>
              </a:rPr>
              <a:t>Základní předpoklady pro prozkoumání náhodných jevů</a:t>
            </a:r>
            <a:br>
              <a:rPr lang="cs-CZ" sz="2400" b="1" dirty="0">
                <a:solidFill>
                  <a:schemeClr val="tx1"/>
                </a:solidFill>
              </a:rPr>
            </a:b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cs-CZ" b="1" dirty="0"/>
              <a:t>Existuje konečný počet možných výsledků, kterými činnost nebo pokus končí</a:t>
            </a:r>
          </a:p>
          <a:p>
            <a:pPr>
              <a:defRPr/>
            </a:pPr>
            <a:r>
              <a:rPr lang="cs-CZ" b="1" dirty="0"/>
              <a:t>Každý výsledek má stejnou možnost, aby nastal</a:t>
            </a:r>
          </a:p>
          <a:p>
            <a:pPr>
              <a:defRPr/>
            </a:pPr>
            <a:r>
              <a:rPr lang="cs-CZ" b="1" dirty="0"/>
              <a:t>Skutečnost, že nastal nějaký výsledek vylučuje, aby současně nastal výsledek jiný</a:t>
            </a:r>
          </a:p>
          <a:p>
            <a:pPr>
              <a:defRPr/>
            </a:pPr>
            <a:r>
              <a:rPr lang="cs-CZ" b="1" dirty="0"/>
              <a:t>Jeden z možných výsledků vždy nastane</a:t>
            </a:r>
          </a:p>
          <a:p>
            <a:pPr>
              <a:defRPr/>
            </a:pPr>
            <a:r>
              <a:rPr lang="cs-CZ" b="1" dirty="0"/>
              <a:t>Množinu všech možných výsledků budeme značit 𝛀, jednotlivé výsledky neboli prvky množiny všech možných výsledků pak 𝜔</a:t>
            </a:r>
            <a:r>
              <a:rPr lang="cs-CZ" b="1" baseline="-25000" dirty="0"/>
              <a:t>1</a:t>
            </a:r>
            <a:r>
              <a:rPr lang="cs-CZ" b="1" dirty="0"/>
              <a:t>,𝜔</a:t>
            </a:r>
            <a:r>
              <a:rPr lang="cs-CZ" b="1" baseline="-25000" dirty="0"/>
              <a:t>2</a:t>
            </a:r>
            <a:r>
              <a:rPr lang="cs-CZ" b="1" dirty="0"/>
              <a:t>,𝜔</a:t>
            </a:r>
            <a:r>
              <a:rPr lang="cs-CZ" b="1" baseline="-25000" dirty="0"/>
              <a:t>3</a:t>
            </a:r>
            <a:r>
              <a:rPr lang="cs-CZ" b="1" dirty="0"/>
              <a:t> ….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</a:rPr>
              <a:t>Při hodu třemi mincemi jsou uvažovány jevy:</a:t>
            </a:r>
            <a:br>
              <a:rPr lang="cs-CZ" b="1" dirty="0">
                <a:solidFill>
                  <a:srgbClr val="262626"/>
                </a:solidFill>
              </a:rPr>
            </a:br>
            <a:r>
              <a:rPr lang="cs-CZ" b="1" dirty="0">
                <a:solidFill>
                  <a:srgbClr val="262626"/>
                </a:solidFill>
              </a:rPr>
              <a:t>A:  při hodu padl alespoň jeden rub a alespoň jeden líc</a:t>
            </a:r>
          </a:p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</a:rPr>
              <a:t>B:  při hodu padly alespoň dva ruby</a:t>
            </a:r>
          </a:p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</a:rPr>
              <a:t>C:  při hodu padl jenom rub</a:t>
            </a:r>
          </a:p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</a:rPr>
              <a:t>Urči množinu všech možných výsledků jevů A,B,C.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</a:rPr>
              <a:t>Řešení:</a:t>
            </a:r>
          </a:p>
          <a:p>
            <a:pPr>
              <a:buClr>
                <a:srgbClr val="7F7F7F"/>
              </a:buClr>
              <a:buSzTx/>
            </a:pP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𝛀</a:t>
            </a:r>
            <a:r>
              <a:rPr lang="cs-CZ" b="1" baseline="-25000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A 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{( 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r;r;l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 ;(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r;l;r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l;r;r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 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r;l;l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 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l;l;r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</a:t>
            </a:r>
            <a:b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</a:b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l;r;l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)}</a:t>
            </a:r>
          </a:p>
          <a:p>
            <a:pPr>
              <a:buClr>
                <a:srgbClr val="7F7F7F"/>
              </a:buClr>
              <a:buSzTx/>
              <a:buNone/>
            </a:pP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     𝛀</a:t>
            </a:r>
            <a:r>
              <a:rPr lang="cs-CZ" b="1" baseline="-25000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B  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{(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r;r;l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 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r;l;r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 ; 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l;r;r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);  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r;r;r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) } </a:t>
            </a:r>
          </a:p>
          <a:p>
            <a:pPr>
              <a:buClr>
                <a:srgbClr val="7F7F7F"/>
              </a:buClr>
              <a:buSzTx/>
              <a:buNone/>
            </a:pP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     𝛀</a:t>
            </a:r>
            <a:r>
              <a:rPr lang="cs-CZ" b="1" baseline="-25000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C  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 = {(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r;r;r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</a:t>
            </a:r>
          </a:p>
          <a:p>
            <a:pPr>
              <a:buClr>
                <a:srgbClr val="7F7F7F"/>
              </a:buClr>
              <a:buSzTx/>
              <a:buNone/>
            </a:pP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Jev 𝜔 =( </a:t>
            </a:r>
            <a:r>
              <a:rPr lang="cs-CZ" b="1" dirty="0" err="1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r;r;l</a:t>
            </a:r>
            <a:r>
              <a:rPr lang="cs-CZ" b="1" dirty="0">
                <a:solidFill>
                  <a:srgbClr val="26262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) se nazývá jev 𝜔 příznivý jevu 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0035322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b="1" dirty="0"/>
            </a:br>
            <a:r>
              <a:rPr lang="cs-CZ" b="1" dirty="0"/>
              <a:t>Příklad 2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Určete množinu všech možných výsledků v následných náhodných pokusech:</a:t>
            </a:r>
          </a:p>
          <a:p>
            <a:r>
              <a:rPr lang="cs-CZ" sz="2800" b="1" dirty="0"/>
              <a:t>1 a) : vrh klasickou hrací kostkou</a:t>
            </a:r>
            <a:br>
              <a:rPr lang="cs-CZ" sz="2800" b="1" dirty="0"/>
            </a:br>
            <a:r>
              <a:rPr lang="cs-CZ" sz="2800" b="1" dirty="0"/>
              <a:t>          Může nastat 6 různých možností ⟹ </a:t>
            </a:r>
            <a:br>
              <a:rPr lang="cs-CZ" sz="2800" b="1" dirty="0"/>
            </a:br>
            <a:r>
              <a:rPr lang="cs-CZ" sz="2800" b="1" dirty="0"/>
              <a:t>          𝛀 = { 1;2;3;4;5;6 }</a:t>
            </a:r>
          </a:p>
          <a:p>
            <a:r>
              <a:rPr lang="cs-CZ" sz="2800" b="1" dirty="0"/>
              <a:t>1 b): sejmutí karty při zahájení v mariáši ( velká dává)</a:t>
            </a:r>
            <a:br>
              <a:rPr lang="cs-CZ" sz="2800" b="1" dirty="0"/>
            </a:br>
            <a:r>
              <a:rPr lang="cs-CZ" sz="2800" b="1" dirty="0"/>
              <a:t>𝛀 = { 7; 8; 9; 10; kluk, dáma, král, eso }</a:t>
            </a:r>
            <a:br>
              <a:rPr lang="cs-CZ" sz="2800" b="1" dirty="0"/>
            </a:br>
            <a:r>
              <a:rPr lang="cs-CZ" sz="2800" b="1" dirty="0"/>
              <a:t>        bereme v úvahu pouze hodnoty karet bez  </a:t>
            </a:r>
            <a:br>
              <a:rPr lang="cs-CZ" sz="2800" b="1" dirty="0"/>
            </a:br>
            <a:r>
              <a:rPr lang="cs-CZ" sz="2800" b="1" dirty="0"/>
              <a:t>        ohledu barvu     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0949127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772</Words>
  <Application>Microsoft Office PowerPoint</Application>
  <PresentationFormat>On-screen Show (4:3)</PresentationFormat>
  <Paragraphs>73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1</vt:lpstr>
      <vt:lpstr>Pravděpodobnost 1</vt:lpstr>
      <vt:lpstr>Vysvětlení základních pojmů </vt:lpstr>
      <vt:lpstr>Příklady předchozích pojmů </vt:lpstr>
      <vt:lpstr> Další případy, které můžeme považovat za náhodné </vt:lpstr>
      <vt:lpstr>Základní předpoklady pro prozkoumání náhodných jevů </vt:lpstr>
      <vt:lpstr>Příklad 1</vt:lpstr>
      <vt:lpstr>Příklad 1</vt:lpstr>
      <vt:lpstr> Příklad 2 </vt:lpstr>
      <vt:lpstr>Příklad 2</vt:lpstr>
      <vt:lpstr>Příklad 2</vt:lpstr>
      <vt:lpstr>PowerPoint Presentation</vt:lpstr>
      <vt:lpstr>Pravděpodobnost 1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64</cp:revision>
  <cp:lastPrinted>2012-03-30T19:21:51Z</cp:lastPrinted>
  <dcterms:created xsi:type="dcterms:W3CDTF">2011-12-03T14:12:28Z</dcterms:created>
  <dcterms:modified xsi:type="dcterms:W3CDTF">2024-08-24T15:10:30Z</dcterms:modified>
</cp:coreProperties>
</file>