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64" r:id="rId5"/>
    <p:sldId id="259" r:id="rId6"/>
    <p:sldId id="260" r:id="rId7"/>
    <p:sldId id="261" r:id="rId8"/>
    <p:sldId id="265" r:id="rId9"/>
    <p:sldId id="262" r:id="rId10"/>
    <p:sldId id="266" r:id="rId11"/>
    <p:sldId id="263" r:id="rId12"/>
    <p:sldId id="267" r:id="rId13"/>
    <p:sldId id="269" r:id="rId14"/>
    <p:sldId id="268" r:id="rId15"/>
    <p:sldId id="270" r:id="rId16"/>
  </p:sldIdLst>
  <p:sldSz cx="9144000" cy="6858000" type="screen4x3"/>
  <p:notesSz cx="6888163" cy="100203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722" autoAdjust="0"/>
  </p:normalViewPr>
  <p:slideViewPr>
    <p:cSldViewPr>
      <p:cViewPr varScale="1">
        <p:scale>
          <a:sx n="70" d="100"/>
          <a:sy n="70" d="100"/>
        </p:scale>
        <p:origin x="120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7AAD5A4F-C19C-4D24-8A33-1694FF9DCAC8}" type="datetimeFigureOut">
              <a:rPr lang="cs-CZ" smtClean="0"/>
              <a:t>24.08.2024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8DF6A09D-EE23-4625-96CA-2B6A2D423B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13200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 smtClean="0"/>
            </a:lvl1pPr>
          </a:lstStyle>
          <a:p>
            <a:pPr>
              <a:defRPr/>
            </a:pPr>
            <a:fld id="{504D627E-46BF-41D2-B18D-2BC50D75E18B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cs-CZ" noProof="0"/>
              <a:t>Kliknutím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58E09139-B892-400F-9BE5-6CCFB87E327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14092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/>
          </a:p>
        </p:txBody>
      </p:sp>
      <p:sp>
        <p:nvSpPr>
          <p:cNvPr id="1126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85001" indent="-30192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07694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90771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3849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56926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140004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623081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106159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103649C-C2C4-4BEE-B5A7-129462AEEFAB}" type="slidenum">
              <a:rPr lang="cs-CZ"/>
              <a:pPr eaLnBrk="1" hangingPunct="1"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E09139-B892-400F-9BE5-6CCFB87E3274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68467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E09139-B892-400F-9BE5-6CCFB87E3274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79493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E09139-B892-400F-9BE5-6CCFB87E3274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28560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E09139-B892-400F-9BE5-6CCFB87E3274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947836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E09139-B892-400F-9BE5-6CCFB87E3274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92775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E09139-B892-400F-9BE5-6CCFB87E3274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69758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E09139-B892-400F-9BE5-6CCFB87E3274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94724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E09139-B892-400F-9BE5-6CCFB87E3274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35508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E09139-B892-400F-9BE5-6CCFB87E3274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92839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E09139-B892-400F-9BE5-6CCFB87E3274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78390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E09139-B892-400F-9BE5-6CCFB87E3274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08208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E09139-B892-400F-9BE5-6CCFB87E3274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80854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E09139-B892-400F-9BE5-6CCFB87E3274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27407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E09139-B892-400F-9BE5-6CCFB87E3274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2392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Klepnutím lze upravit styl předlohy podnadpisů.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7937ED-A0E1-4EB5-AC2F-CE86CC4421FE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B0D9A8-21FC-4891-A4CF-0185A04436F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9623055"/>
      </p:ext>
    </p:extLst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C6E26B-56D4-4D48-863F-05A59068FE56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D71B4D-3E56-4C3F-921E-A6115A4A26B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9350035"/>
      </p:ext>
    </p:extLst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E388A4-A5D0-4FA2-84F5-8E0A897086F0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98B23-B8F7-4F21-8474-6023BC11D15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7327750"/>
      </p:ext>
    </p:extLst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4E5901-5799-4C82-92CD-EAE6F1384DD5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FEEE4-A7EA-48CC-AD0A-C9B769CA7E6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694869"/>
      </p:ext>
    </p:extLst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2B889-1B34-4C58-A180-0317379F10C4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D463AF-5E92-4AC2-9795-F1D318F0B89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6736763"/>
      </p:ext>
    </p:extLst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BD4C0B-41DF-4E2A-AC01-FA73E25A2DAE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E3F3AB-7877-4A01-9386-4F701A9197A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0915393"/>
      </p:ext>
    </p:extLst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68E648-15DD-4E3A-9E40-B03BC48E796E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DE563D-B363-46AC-B391-831F8D892E6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9384561"/>
      </p:ext>
    </p:extLst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FDA76-17BF-4C44-A311-38206D9BD9BA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C92C8-0BC5-43D0-A375-308F23E8840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4030412"/>
      </p:ext>
    </p:extLst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7E71BF-BCD1-4A48-BB85-2F4EF933199C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92E4B-A057-4897-A4E2-E571EA70AB4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0756913"/>
      </p:ext>
    </p:extLst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98B18F-E520-49DB-9503-90BEF42D2806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39E856-D50E-4FB9-A301-7CC49A3EB23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179614"/>
      </p:ext>
    </p:extLst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529C71-06F6-46DD-B5BA-817DE0C60B2A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2469A7-DEC6-4C09-8D3D-1F57586BD85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5837345"/>
      </p:ext>
    </p:extLst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37F397-33AA-44AD-B0B2-657871A68835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D6508-5630-4CC3-8CDF-5228131D16A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2038440"/>
      </p:ext>
    </p:extLst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A5ED302-62D7-46C7-9EED-5540DADCBE01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1BDE98A-A7C8-4EC5-B3F1-EFDBC69EA88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  <p:sldLayoutId id="2147483831" r:id="rId12"/>
  </p:sldLayoutIdLst>
  <p:transition>
    <p:randomBar dir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Pravděpodobnost 8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b="1" dirty="0"/>
          </a:p>
          <a:p>
            <a:r>
              <a:rPr lang="cs-CZ" b="1" dirty="0"/>
              <a:t>Podmíněná pravděpodobnost – II</a:t>
            </a:r>
          </a:p>
          <a:p>
            <a:endParaRPr lang="cs-CZ" dirty="0"/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8686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>
                <a:solidFill>
                  <a:schemeClr val="bg1">
                    <a:lumMod val="65000"/>
                  </a:schemeClr>
                </a:solidFill>
              </a:rPr>
              <a:t>VY_32_INOVACE_21-08</a:t>
            </a:r>
          </a:p>
        </p:txBody>
      </p:sp>
    </p:spTree>
  </p:cSld>
  <p:clrMapOvr>
    <a:masterClrMapping/>
  </p:clrMapOvr>
  <p:transition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Pravděpodobnost vytažení bílé kuličky v případě b)</a:t>
            </a:r>
          </a:p>
          <a:p>
            <a:r>
              <a:rPr lang="cs-CZ" b="1" dirty="0"/>
              <a:t> je dána součtem</a:t>
            </a:r>
          </a:p>
          <a:p>
            <a:r>
              <a:rPr lang="cs-CZ" b="1" dirty="0"/>
              <a:t>P(B) = 0,3 +0,1 = 0,4.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6504246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3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Ve třídě je 20 hochů a 8 dívek.</a:t>
            </a:r>
            <a:br>
              <a:rPr lang="cs-CZ" b="1" dirty="0"/>
            </a:br>
            <a:r>
              <a:rPr lang="cs-CZ" b="1" dirty="0"/>
              <a:t>Pravděpodobnost, že náhodně </a:t>
            </a:r>
            <a:br>
              <a:rPr lang="cs-CZ" b="1" dirty="0"/>
            </a:br>
            <a:r>
              <a:rPr lang="cs-CZ" b="1" dirty="0"/>
              <a:t>vyvolaný hoch umí Ohmův zákon</a:t>
            </a:r>
            <a:br>
              <a:rPr lang="cs-CZ" b="1" dirty="0"/>
            </a:br>
            <a:r>
              <a:rPr lang="cs-CZ" b="1" dirty="0"/>
              <a:t>je 55%, pravděpodobnost znalosti</a:t>
            </a:r>
            <a:br>
              <a:rPr lang="cs-CZ" b="1" dirty="0"/>
            </a:br>
            <a:r>
              <a:rPr lang="cs-CZ" b="1" dirty="0"/>
              <a:t>Ohmova zákona u dívek je 30%.</a:t>
            </a:r>
          </a:p>
          <a:p>
            <a:r>
              <a:rPr lang="cs-CZ" b="1" dirty="0"/>
              <a:t>Jaká je pravděpodobnost, že</a:t>
            </a:r>
            <a:br>
              <a:rPr lang="cs-CZ" b="1" dirty="0"/>
            </a:br>
            <a:r>
              <a:rPr lang="cs-CZ" b="1" dirty="0"/>
              <a:t>náhodně vyvolaný žák třídy umí</a:t>
            </a:r>
            <a:br>
              <a:rPr lang="cs-CZ" b="1" dirty="0"/>
            </a:br>
            <a:r>
              <a:rPr lang="cs-CZ" b="1" dirty="0"/>
              <a:t>Ohmův zákon ?</a:t>
            </a:r>
          </a:p>
        </p:txBody>
      </p:sp>
    </p:spTree>
    <p:extLst>
      <p:ext uri="{BB962C8B-B14F-4D97-AF65-F5344CB8AC3E}">
        <p14:creationId xmlns:p14="http://schemas.microsoft.com/office/powerpoint/2010/main" val="429202852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Řešení:</a:t>
                </a:r>
              </a:p>
              <a:p>
                <a:r>
                  <a:rPr lang="cs-CZ" b="1" dirty="0"/>
                  <a:t>Pravděpodobnost vyvolání hocha je</a:t>
                </a:r>
                <a:br>
                  <a:rPr lang="cs-CZ" b="1" dirty="0"/>
                </a:br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 smtClean="0">
                            <a:latin typeface="Cambria Math"/>
                          </a:rPr>
                          <m:t>𝑯</m:t>
                        </m:r>
                      </m:e>
                    </m:d>
                    <m:r>
                      <a:rPr lang="cs-CZ" b="1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𝟐𝟎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𝟐𝟖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𝟎</m:t>
                    </m:r>
                    <m:r>
                      <a:rPr lang="cs-CZ" b="1" i="1" smtClean="0">
                        <a:latin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</a:rPr>
                      <m:t>𝟕𝟏</m:t>
                    </m:r>
                  </m:oMath>
                </a14:m>
                <a:r>
                  <a:rPr lang="cs-CZ" b="1" dirty="0"/>
                  <a:t>,</a:t>
                </a:r>
                <a:br>
                  <a:rPr lang="cs-CZ" b="1" dirty="0"/>
                </a:br>
                <a:endParaRPr lang="cs-CZ" b="1" dirty="0"/>
              </a:p>
              <a:p>
                <a:r>
                  <a:rPr lang="cs-CZ" b="1" dirty="0"/>
                  <a:t>Pravděpodobnost vyvolání dívky je</a:t>
                </a:r>
                <a:br>
                  <a:rPr lang="cs-CZ" b="1" dirty="0"/>
                </a:br>
                <a:r>
                  <a:rPr lang="cs-CZ" b="1" dirty="0"/>
                  <a:t>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 smtClean="0">
                            <a:latin typeface="Cambria Math"/>
                          </a:rPr>
                          <m:t>𝑫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𝟖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𝟐𝟖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𝟎</m:t>
                    </m:r>
                    <m:r>
                      <a:rPr lang="cs-CZ" b="1" i="1">
                        <a:latin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</a:rPr>
                      <m:t>𝟐𝟗</m:t>
                    </m:r>
                  </m:oMath>
                </a14:m>
                <a:r>
                  <a:rPr lang="cs-CZ" b="1" dirty="0"/>
                  <a:t>,</a:t>
                </a:r>
              </a:p>
              <a:p>
                <a:endParaRPr lang="cs-CZ" dirty="0"/>
              </a:p>
              <a:p>
                <a:r>
                  <a:rPr lang="cs-CZ" dirty="0"/>
                  <a:t> 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 b="-1505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4796155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3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Pravděpodobnost </a:t>
            </a:r>
          </a:p>
          <a:p>
            <a:br>
              <a:rPr lang="cs-CZ" b="1" dirty="0"/>
            </a:br>
            <a:r>
              <a:rPr lang="cs-CZ" b="1" dirty="0"/>
              <a:t>P(HOZ) = 55%   (hoch umí Ohmův zákon),</a:t>
            </a:r>
          </a:p>
          <a:p>
            <a:endParaRPr lang="cs-CZ" b="1" dirty="0"/>
          </a:p>
          <a:p>
            <a:r>
              <a:rPr lang="cs-CZ" b="1" dirty="0"/>
              <a:t>P(DOZ) = 30%  ( dívka umí Ohmův zákon)</a:t>
            </a:r>
          </a:p>
        </p:txBody>
      </p:sp>
    </p:spTree>
    <p:extLst>
      <p:ext uri="{BB962C8B-B14F-4D97-AF65-F5344CB8AC3E}">
        <p14:creationId xmlns:p14="http://schemas.microsoft.com/office/powerpoint/2010/main" val="332123343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3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Pravděpodobnost znalosti Ohmova</a:t>
            </a:r>
            <a:br>
              <a:rPr lang="cs-CZ" b="1" dirty="0"/>
            </a:br>
            <a:r>
              <a:rPr lang="cs-CZ" b="1" dirty="0"/>
              <a:t>zákona je pak dána součtem</a:t>
            </a:r>
          </a:p>
          <a:p>
            <a:r>
              <a:rPr lang="cs-CZ" b="1" dirty="0"/>
              <a:t>P(Z) = 0,71 . 0,55 + 0,29 . 0,3 = 0,48</a:t>
            </a:r>
          </a:p>
        </p:txBody>
      </p:sp>
    </p:spTree>
    <p:extLst>
      <p:ext uri="{BB962C8B-B14F-4D97-AF65-F5344CB8AC3E}">
        <p14:creationId xmlns:p14="http://schemas.microsoft.com/office/powerpoint/2010/main" val="328153721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b="1" dirty="0"/>
              <a:t>Děkuji za pozornost</a:t>
            </a:r>
          </a:p>
          <a:p>
            <a:r>
              <a:rPr lang="cs-CZ" b="1" dirty="0"/>
              <a:t>Autor DUM : Mgr. Jan </a:t>
            </a:r>
            <a:r>
              <a:rPr lang="cs-CZ" b="1" dirty="0" err="1"/>
              <a:t>Bajnar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685965121"/>
      </p:ext>
    </p:extLst>
  </p:cSld>
  <p:clrMapOvr>
    <a:masterClrMapping/>
  </p:clrMapOvr>
  <p:transition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/>
          <a:lstStyle/>
          <a:p>
            <a:r>
              <a:rPr lang="cs-CZ" b="1" dirty="0"/>
              <a:t>Příklad 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V osudí A je 6 bílých a 7 černých kuliček, v osudí B 6 modrých a 3 červené,</a:t>
            </a:r>
            <a:br>
              <a:rPr lang="cs-CZ" b="1" dirty="0"/>
            </a:br>
            <a:r>
              <a:rPr lang="cs-CZ" b="1" dirty="0"/>
              <a:t>v osudí C 4 bílé a 8 červených. </a:t>
            </a:r>
          </a:p>
          <a:p>
            <a:endParaRPr lang="cs-CZ" b="1" dirty="0"/>
          </a:p>
          <a:p>
            <a:r>
              <a:rPr lang="cs-CZ" b="1" dirty="0"/>
              <a:t>Jaká je pravděpodobnost, že z náhodně</a:t>
            </a:r>
            <a:br>
              <a:rPr lang="cs-CZ" b="1" dirty="0"/>
            </a:br>
            <a:r>
              <a:rPr lang="cs-CZ" b="1" dirty="0"/>
              <a:t>zvoleného osudí vytáhneme </a:t>
            </a:r>
            <a:br>
              <a:rPr lang="cs-CZ" b="1" dirty="0"/>
            </a:br>
            <a:r>
              <a:rPr lang="cs-CZ" b="1" dirty="0"/>
              <a:t>2 bílé kuličky  (jev BK) 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2515977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Řešení:</a:t>
                </a:r>
              </a:p>
              <a:p>
                <a:r>
                  <a:rPr lang="cs-CZ" b="1" dirty="0"/>
                  <a:t>Pravděpodobnost volby každého osudí je 1/3, </a:t>
                </a:r>
              </a:p>
              <a:p>
                <a:r>
                  <a:rPr lang="cs-CZ" b="1" dirty="0"/>
                  <a:t>tzn. P(A) = 1/3,   P(B) = 1/3,   P(C) = 1/3.</a:t>
                </a:r>
              </a:p>
              <a:p>
                <a:pPr lvl="0"/>
                <a:r>
                  <a:rPr lang="cs-CZ" b="1" dirty="0"/>
                  <a:t>Tah byl proveden z osudí A:</a:t>
                </a:r>
                <a:br>
                  <a:rPr lang="cs-CZ" b="1" dirty="0"/>
                </a:br>
                <a:r>
                  <a:rPr lang="cs-CZ" b="1" dirty="0"/>
                  <a:t>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𝑩𝑲</m:t>
                        </m:r>
                        <m:r>
                          <a:rPr lang="cs-CZ" b="1" i="1">
                            <a:latin typeface="Cambria Math"/>
                          </a:rPr>
                          <m:t>/</m:t>
                        </m:r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𝟔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</m:e>
                        </m:d>
                      </m:num>
                      <m:den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𝟏𝟑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</m:e>
                        </m:d>
                      </m:den>
                    </m:f>
                  </m:oMath>
                </a14:m>
                <a:r>
                  <a:rPr lang="cs-CZ" b="1" dirty="0"/>
                  <a:t>  a proto</a:t>
                </a:r>
              </a:p>
              <a:p>
                <a:pPr lvl="0"/>
                <a:r>
                  <a:rPr lang="cs-CZ" b="1" dirty="0"/>
                  <a:t>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 smtClean="0">
                            <a:latin typeface="Cambria Math"/>
                          </a:rPr>
                          <m:t>(</m:t>
                        </m:r>
                        <m:r>
                          <a:rPr lang="cs-CZ" b="1" i="1">
                            <a:latin typeface="Cambria Math"/>
                          </a:rPr>
                          <m:t>𝑩𝑲</m:t>
                        </m:r>
                        <m:r>
                          <a:rPr lang="cs-CZ" b="1" i="1" smtClean="0">
                            <a:latin typeface="Cambria Math"/>
                          </a:rPr>
                          <m:t>)/</m:t>
                        </m:r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.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𝟔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</m:e>
                        </m:d>
                      </m:num>
                      <m:den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𝟏𝟑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</m:e>
                        </m:d>
                      </m:den>
                    </m:f>
                  </m:oMath>
                </a14:m>
                <a:endParaRPr lang="cs-CZ" b="1" dirty="0"/>
              </a:p>
              <a:p>
                <a:pPr lvl="0"/>
                <a:endParaRPr lang="cs-CZ" b="1" dirty="0"/>
              </a:p>
              <a:p>
                <a:pPr lvl="0"/>
                <a:endParaRPr lang="cs-CZ" b="1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 r="-2593" b="-102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2481411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/>
                <a:r>
                  <a:rPr lang="cs-CZ" b="1" dirty="0"/>
                  <a:t>Tah byl proveden z osudí B: </a:t>
                </a:r>
              </a:p>
              <a:p>
                <a:pPr lvl="0"/>
                <a:r>
                  <a:rPr lang="cs-CZ" b="1" dirty="0"/>
                  <a:t>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𝑩𝑲</m:t>
                        </m:r>
                        <m:r>
                          <a:rPr lang="cs-CZ" b="1" i="1">
                            <a:latin typeface="Cambria Math"/>
                          </a:rPr>
                          <m:t>/</m:t>
                        </m:r>
                        <m:r>
                          <a:rPr lang="cs-CZ" b="1" i="1">
                            <a:latin typeface="Cambria Math"/>
                          </a:rPr>
                          <m:t>𝑩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 </m:t>
                    </m:r>
                    <m:r>
                      <a:rPr lang="cs-CZ" b="1" i="1">
                        <a:latin typeface="Cambria Math"/>
                      </a:rPr>
                      <m:t>𝟎</m:t>
                    </m:r>
                  </m:oMath>
                </a14:m>
                <a:r>
                  <a:rPr lang="cs-CZ" b="1" dirty="0"/>
                  <a:t>  </a:t>
                </a:r>
              </a:p>
              <a:p>
                <a:pPr lvl="0"/>
                <a:r>
                  <a:rPr lang="cs-CZ" b="1" dirty="0"/>
                  <a:t>a proto</a:t>
                </a:r>
              </a:p>
              <a:p>
                <a:pPr lvl="0"/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 smtClean="0">
                            <a:latin typeface="Cambria Math"/>
                          </a:rPr>
                          <m:t>(</m:t>
                        </m:r>
                        <m:r>
                          <a:rPr lang="cs-CZ" b="1" i="1">
                            <a:latin typeface="Cambria Math"/>
                          </a:rPr>
                          <m:t>𝑩𝑲</m:t>
                        </m:r>
                        <m:r>
                          <a:rPr lang="cs-CZ" b="1" i="1">
                            <a:latin typeface="Cambria Math"/>
                          </a:rPr>
                          <m:t>)/</m:t>
                        </m:r>
                        <m:r>
                          <a:rPr lang="cs-CZ" b="1" i="1">
                            <a:latin typeface="Cambria Math"/>
                          </a:rPr>
                          <m:t>𝑩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. </m:t>
                    </m:r>
                    <m:r>
                      <a:rPr lang="cs-CZ" b="1" i="1">
                        <a:latin typeface="Cambria Math"/>
                      </a:rPr>
                      <m:t>𝟎</m:t>
                    </m:r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𝟎</m:t>
                    </m:r>
                  </m:oMath>
                </a14:m>
                <a:endParaRPr lang="cs-CZ" b="1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4133148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/>
                <a:r>
                  <a:rPr lang="cs-CZ" b="1" dirty="0"/>
                  <a:t>Tah byl proveden z osudí C:</a:t>
                </a:r>
              </a:p>
              <a:p>
                <a:pPr lvl="0"/>
                <a:r>
                  <a:rPr lang="cs-CZ" b="1" dirty="0"/>
                  <a:t>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𝑩𝑲</m:t>
                        </m:r>
                        <m:r>
                          <a:rPr lang="cs-CZ" b="1" i="1">
                            <a:latin typeface="Cambria Math"/>
                          </a:rPr>
                          <m:t>/</m:t>
                        </m:r>
                        <m:r>
                          <a:rPr lang="cs-CZ" b="1" i="1">
                            <a:latin typeface="Cambria Math"/>
                          </a:rPr>
                          <m:t>𝑪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𝟒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</m:e>
                        </m:d>
                      </m:num>
                      <m:den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𝟏𝟐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</m:e>
                        </m:d>
                      </m:den>
                    </m:f>
                  </m:oMath>
                </a14:m>
                <a:r>
                  <a:rPr lang="cs-CZ" b="1" dirty="0"/>
                  <a:t>  a proto</a:t>
                </a:r>
                <a:br>
                  <a:rPr lang="cs-CZ" b="1" dirty="0"/>
                </a:br>
                <a:r>
                  <a:rPr lang="cs-CZ" b="1" dirty="0"/>
                  <a:t>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𝑩𝑲</m:t>
                        </m:r>
                        <m:r>
                          <a:rPr lang="cs-CZ" b="1" i="1">
                            <a:latin typeface="Cambria Math"/>
                          </a:rPr>
                          <m:t>)</m:t>
                        </m:r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.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𝟒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</m:e>
                        </m:d>
                      </m:num>
                      <m:den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𝟏𝟐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</m:e>
                        </m:d>
                      </m:den>
                    </m:f>
                  </m:oMath>
                </a14:m>
                <a:r>
                  <a:rPr lang="cs-CZ" b="1" dirty="0"/>
                  <a:t>  </a:t>
                </a:r>
              </a:p>
              <a:p>
                <a:r>
                  <a:rPr lang="cs-CZ" b="1" dirty="0"/>
                  <a:t>Celková pravděpodobnost je pak dána  součtem tří předchozích a platí, že</a:t>
                </a:r>
              </a:p>
              <a:p>
                <a:r>
                  <a:rPr lang="cs-CZ" b="1" dirty="0"/>
                  <a:t>               P(BK) = 0, 094.</a:t>
                </a: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 b="-140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2185110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V osudí jsou 3 modré a dvě bílé kuličky. Táhneme dvakrát. Jaká je pravděpodobnost</a:t>
            </a:r>
            <a:br>
              <a:rPr lang="cs-CZ" b="1" dirty="0"/>
            </a:br>
            <a:r>
              <a:rPr lang="cs-CZ" b="1" dirty="0"/>
              <a:t>vytažení bílé kuličky (jev BK) </a:t>
            </a:r>
            <a:br>
              <a:rPr lang="cs-CZ" b="1" dirty="0"/>
            </a:br>
            <a:r>
              <a:rPr lang="cs-CZ" b="1" dirty="0"/>
              <a:t>ve druhém tahu, jestliže</a:t>
            </a:r>
          </a:p>
          <a:p>
            <a:r>
              <a:rPr lang="cs-CZ" b="1" dirty="0"/>
              <a:t>a) po prvním tahu kuličku do osudí </a:t>
            </a:r>
            <a:br>
              <a:rPr lang="cs-CZ" b="1" dirty="0"/>
            </a:br>
            <a:r>
              <a:rPr lang="cs-CZ" b="1" dirty="0"/>
              <a:t>     vrátíme ?</a:t>
            </a:r>
          </a:p>
          <a:p>
            <a:r>
              <a:rPr lang="cs-CZ" b="1" dirty="0"/>
              <a:t>b) po prvním tahu kuličku do osudí </a:t>
            </a:r>
            <a:br>
              <a:rPr lang="cs-CZ" b="1" dirty="0"/>
            </a:br>
            <a:r>
              <a:rPr lang="cs-CZ" b="1" dirty="0"/>
              <a:t>     nevrátíme 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3048505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Řešení:</a:t>
                </a:r>
              </a:p>
              <a:p>
                <a:pPr lvl="0"/>
                <a:r>
                  <a:rPr lang="cs-CZ" b="1" dirty="0"/>
                  <a:t>Jestliže po prvním tahu kuličku vrátíme,</a:t>
                </a:r>
                <a:br>
                  <a:rPr lang="cs-CZ" b="1" dirty="0"/>
                </a:br>
                <a:r>
                  <a:rPr lang="cs-CZ" b="1" dirty="0"/>
                  <a:t>je pravděpodobnost tažení</a:t>
                </a:r>
              </a:p>
              <a:p>
                <a:pPr lvl="0"/>
                <a:r>
                  <a:rPr lang="cs-CZ" b="1" dirty="0"/>
                  <a:t>bílé ve druhém tahu 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𝑩𝑲</m:t>
                        </m:r>
                        <m:r>
                          <a:rPr lang="cs-CZ" b="1" i="1">
                            <a:latin typeface="Cambria Math"/>
                          </a:rPr>
                          <m:t>/</m:t>
                        </m:r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𝟐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𝟏</m:t>
                                </m:r>
                              </m:den>
                            </m:f>
                          </m:e>
                        </m:d>
                      </m:num>
                      <m:den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𝟓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𝟏</m:t>
                                </m:r>
                              </m:den>
                            </m:f>
                          </m:e>
                        </m:d>
                      </m:den>
                    </m:f>
                  </m:oMath>
                </a14:m>
                <a:r>
                  <a:rPr lang="cs-CZ" b="1" dirty="0"/>
                  <a:t> </a:t>
                </a:r>
              </a:p>
              <a:p>
                <a:pPr lvl="0"/>
                <a:r>
                  <a:rPr lang="cs-CZ" b="1" dirty="0"/>
                  <a:t>Jestliže kuličku nevracíme, </a:t>
                </a:r>
                <a:br>
                  <a:rPr lang="cs-CZ" b="1" dirty="0"/>
                </a:br>
                <a:r>
                  <a:rPr lang="cs-CZ" b="1" dirty="0"/>
                  <a:t>jsou dvě možnosti: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0885679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Vytažená kulička je modrá ( jev M)  s pravděpodobností P(M) = 3/5</a:t>
            </a:r>
          </a:p>
          <a:p>
            <a:r>
              <a:rPr lang="cs-CZ" b="1" dirty="0"/>
              <a:t>a pravděpodobnost vytažení bílé </a:t>
            </a:r>
            <a:br>
              <a:rPr lang="cs-CZ" b="1" dirty="0"/>
            </a:br>
            <a:r>
              <a:rPr lang="cs-CZ" b="1" dirty="0"/>
              <a:t>ve druhém tahu P(BK/M) je 2/4 </a:t>
            </a:r>
          </a:p>
          <a:p>
            <a:r>
              <a:rPr lang="cs-CZ" b="1" dirty="0"/>
              <a:t>a tedy</a:t>
            </a:r>
          </a:p>
          <a:p>
            <a:r>
              <a:rPr lang="cs-CZ" b="1" dirty="0"/>
              <a:t>P((BK)/M) = 3/5 . 2/4 = 0,3</a:t>
            </a:r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07174041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b="1" dirty="0"/>
              <a:t>Vytažená kulička je bílá ( jev B) s pravděpodobností P(B) = 2/5</a:t>
            </a:r>
          </a:p>
          <a:p>
            <a:pPr lvl="0"/>
            <a:r>
              <a:rPr lang="cs-CZ" b="1" dirty="0"/>
              <a:t>a pravděpodobnost vytažení bílé</a:t>
            </a:r>
          </a:p>
          <a:p>
            <a:pPr lvl="0"/>
            <a:r>
              <a:rPr lang="cs-CZ" b="1" dirty="0"/>
              <a:t> ve druhém tahu P(BK/B) je 1/4</a:t>
            </a:r>
          </a:p>
          <a:p>
            <a:pPr lvl="0"/>
            <a:r>
              <a:rPr lang="cs-CZ" b="1" dirty="0"/>
              <a:t> a tedy</a:t>
            </a:r>
          </a:p>
          <a:p>
            <a:pPr lvl="0"/>
            <a:r>
              <a:rPr lang="cs-CZ" b="1" dirty="0"/>
              <a:t>P((BK)B) = 2/5 . 1/4 = 0,1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077360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487</TotalTime>
  <Words>567</Words>
  <Application>Microsoft Office PowerPoint</Application>
  <PresentationFormat>On-screen Show (4:3)</PresentationFormat>
  <Paragraphs>84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Cambria Math</vt:lpstr>
      <vt:lpstr>Wingdings</vt:lpstr>
      <vt:lpstr>Wingdings 3</vt:lpstr>
      <vt:lpstr>Motiv sady Office</vt:lpstr>
      <vt:lpstr>Pravděpodobnost 8</vt:lpstr>
      <vt:lpstr>Příklad 1</vt:lpstr>
      <vt:lpstr>Příklad 1</vt:lpstr>
      <vt:lpstr>Příklad 1</vt:lpstr>
      <vt:lpstr>Příklad 1</vt:lpstr>
      <vt:lpstr>Příklad 2</vt:lpstr>
      <vt:lpstr>Příklad 2</vt:lpstr>
      <vt:lpstr>Příklad 2</vt:lpstr>
      <vt:lpstr>Příklad 2</vt:lpstr>
      <vt:lpstr>Příklad 2</vt:lpstr>
      <vt:lpstr>Příklad 3</vt:lpstr>
      <vt:lpstr>Příklad 3</vt:lpstr>
      <vt:lpstr>Příklad 3</vt:lpstr>
      <vt:lpstr>Příklad 3</vt:lpstr>
      <vt:lpstr>PowerPoint Presentation</vt:lpstr>
    </vt:vector>
  </TitlesOfParts>
  <Company>ATC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Kristýna Sichová</cp:lastModifiedBy>
  <cp:revision>56</cp:revision>
  <cp:lastPrinted>2012-05-01T09:37:40Z</cp:lastPrinted>
  <dcterms:created xsi:type="dcterms:W3CDTF">2011-12-03T14:12:28Z</dcterms:created>
  <dcterms:modified xsi:type="dcterms:W3CDTF">2024-08-24T15:16:16Z</dcterms:modified>
</cp:coreProperties>
</file>