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8" r:id="rId3"/>
    <p:sldId id="269" r:id="rId4"/>
    <p:sldId id="257" r:id="rId5"/>
    <p:sldId id="258" r:id="rId6"/>
    <p:sldId id="270" r:id="rId7"/>
    <p:sldId id="271" r:id="rId8"/>
    <p:sldId id="272" r:id="rId9"/>
    <p:sldId id="273" r:id="rId10"/>
    <p:sldId id="261" r:id="rId11"/>
    <p:sldId id="262" r:id="rId12"/>
    <p:sldId id="274" r:id="rId13"/>
    <p:sldId id="275" r:id="rId14"/>
    <p:sldId id="264" r:id="rId15"/>
    <p:sldId id="276" r:id="rId16"/>
    <p:sldId id="277" r:id="rId17"/>
    <p:sldId id="278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2" autoAdjust="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BE947EE-C703-4D24-814C-DBF481ED027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C21121E-C819-47D4-8838-7867D0ADA0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587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C9C41F1-F784-4F81-AD22-CED2457C590F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98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8275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4016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6093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39249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0991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30844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6186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02839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2999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0951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0706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357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204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451077-94F5-4CC6-BDCA-7881158E4B4F}" type="slidenum">
              <a:rPr lang="cs-CZ" smtClean="0"/>
              <a:pPr eaLnBrk="1" hangingPunct="1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47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0592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55962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2808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121E-C819-47D4-8838-7867D0ADA0B7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352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8EED2-5F40-4C2F-A45A-F0281D74A79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37D1F-EE2F-42A1-BB39-F1E7716788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5670982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9C878-5CBC-4F85-B384-B3140846672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FD5A9-AAFF-414E-9D6D-F64C3639D7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433593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497B0-9BD0-43F0-BBA2-C67EC526E7B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5D6CB-25B1-4DB7-A0E7-4C8DE08330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986285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63E4C-504A-441F-B86F-CE3C1249834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5DBC7-2C45-4070-88E5-3903983814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203274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9F68D-AC23-48DF-AFA5-7C80B151B7E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E346D-6FE7-4551-810C-5864777DE9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413118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2A7A9-A5A1-42CD-B32E-C639B194FB2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E9886-71C9-41C7-A5F6-5550BDA81A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278409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F28FA-D85B-4AFB-A9AC-649393C52BC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DAE95-DD52-489D-A28E-9DB4FD8800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6399977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CD52E-3514-44EA-B123-8C0299433AB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467BA-EF35-4393-A457-8723D45EBB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5225034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2F3EF-A4F9-4C75-9DBC-095984153D8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5B35A-A324-49D8-9CFD-79B459C6F8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7211920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962AF-D686-4089-ACC0-63DDD6EFF40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AA28F-7A78-43E3-8134-CF20EB4E90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683382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52EBE-6AD8-47AD-AE1D-4008428F078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BA69F-6E17-412D-B57F-B4FBDC5A8A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814139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B944A-FF87-477F-90CB-26139682591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418C7-F03F-47D2-B1E5-832EF13974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726198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CB0E09-73CA-4467-AF14-E0FF999EB24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C2FD03-CC3B-477C-AEAF-D5FCDD8298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Pravděpodobnost 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</p:spPr>
            <p:txBody>
              <a:bodyPr/>
              <a:lstStyle/>
              <a:p>
                <a:r>
                  <a:rPr lang="cs-CZ" b="1" dirty="0"/>
                  <a:t>DEFINICE: </a:t>
                </a:r>
              </a:p>
              <a:p>
                <a:r>
                  <a:rPr lang="cs-CZ" b="1" dirty="0"/>
                  <a:t>Jevy  A, B  se nazývají nezávislé, </a:t>
                </a:r>
                <a:br>
                  <a:rPr lang="cs-CZ" b="1" dirty="0"/>
                </a:br>
                <a:r>
                  <a:rPr lang="cs-CZ" b="1" dirty="0"/>
                  <a:t>jestliže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∩</m:t>
                        </m:r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(</m:t>
                    </m:r>
                    <m:r>
                      <a:rPr lang="cs-CZ" b="1" i="1">
                        <a:latin typeface="Cambria Math"/>
                      </a:rPr>
                      <m:t>𝑩</m:t>
                    </m:r>
                    <m:r>
                      <a:rPr lang="cs-CZ" b="1" i="1">
                        <a:latin typeface="Cambria Math"/>
                      </a:rPr>
                      <m:t>)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Příkladem nezávislých jevů jsou jevy nastávající při prvním, resp. </a:t>
                </a:r>
                <a:br>
                  <a:rPr lang="cs-CZ" b="1" dirty="0"/>
                </a:br>
                <a:r>
                  <a:rPr lang="cs-CZ" b="1" dirty="0"/>
                  <a:t>druhém nezávislém opakování nějakého pokusu</a:t>
                </a:r>
                <a:r>
                  <a:rPr lang="cs-CZ" sz="2000" b="1" dirty="0"/>
                  <a:t>.</a:t>
                </a:r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ovéPole 1"/>
          <p:cNvSpPr txBox="1"/>
          <p:nvPr/>
        </p:nvSpPr>
        <p:spPr>
          <a:xfrm>
            <a:off x="7150100" y="115888"/>
            <a:ext cx="196056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VY_32_INOVACE_21-09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dirty="0"/>
              <a:t>Jev B – znamená aspoň dvakrát nebo třikrát .</a:t>
            </a:r>
            <a:br>
              <a:rPr lang="cs-CZ" b="1" dirty="0"/>
            </a:br>
            <a:r>
              <a:rPr lang="cs-CZ" b="1" dirty="0"/>
              <a:t>Doplňkovým jevem B´</a:t>
            </a:r>
            <a:br>
              <a:rPr lang="cs-CZ" b="1" dirty="0"/>
            </a:br>
            <a:r>
              <a:rPr lang="cs-CZ" b="1" dirty="0"/>
              <a:t>je nyní „ nejvýše jednou“, </a:t>
            </a:r>
            <a:br>
              <a:rPr lang="cs-CZ" b="1" dirty="0"/>
            </a:br>
            <a:r>
              <a:rPr lang="cs-CZ" b="1" dirty="0"/>
              <a:t>proto</a:t>
            </a:r>
          </a:p>
          <a:p>
            <a:pPr lvl="0"/>
            <a:br>
              <a:rPr lang="cs-CZ" b="1" dirty="0"/>
            </a:br>
            <a:r>
              <a:rPr lang="cs-CZ" b="1" dirty="0"/>
              <a:t>P(B) = 1 – (0,3 . 0,2 . 0,1 + 0,7 . 0,2 . 0,1 + 0,8 . 0,3. 0,1 + 0,9 . 0,2 . 0,3 )</a:t>
            </a:r>
          </a:p>
          <a:p>
            <a:pPr lvl="0"/>
            <a:r>
              <a:rPr lang="cs-CZ" b="1" dirty="0"/>
              <a:t>P(B) = 0,902.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0594873"/>
      </p:ext>
    </p:extLst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Do obvodu jsou zapojeny tři tranzistory. Pravděpodobnost, že první tranzistor </a:t>
            </a:r>
            <a:br>
              <a:rPr lang="cs-CZ" b="1" dirty="0"/>
            </a:br>
            <a:r>
              <a:rPr lang="cs-CZ" b="1" dirty="0"/>
              <a:t>bude pracovat bez poruchy 5000 hodin </a:t>
            </a:r>
            <a:br>
              <a:rPr lang="cs-CZ" b="1" dirty="0"/>
            </a:br>
            <a:r>
              <a:rPr lang="cs-CZ" b="1" dirty="0"/>
              <a:t>je 0,9, druhý 0,92, třetí 0,95.</a:t>
            </a:r>
          </a:p>
          <a:p>
            <a:r>
              <a:rPr lang="cs-CZ" b="1" dirty="0"/>
              <a:t>Jaká je pravděpodobnost</a:t>
            </a:r>
            <a:br>
              <a:rPr lang="cs-CZ" b="1" dirty="0"/>
            </a:br>
            <a:r>
              <a:rPr lang="cs-CZ" b="1" dirty="0"/>
              <a:t>jevu A, že aspoň jeden ze všech tří</a:t>
            </a:r>
            <a:br>
              <a:rPr lang="cs-CZ" b="1" dirty="0"/>
            </a:br>
            <a:r>
              <a:rPr lang="cs-CZ" b="1" dirty="0"/>
              <a:t>tranzistorů bude pracovat 5000 hodin?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15482663"/>
      </p:ext>
    </p:extLst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r>
              <a:rPr lang="cs-CZ" b="1" dirty="0"/>
              <a:t>První tranzistor  P(T1) = 0,9 z toho pak plyne, </a:t>
            </a:r>
            <a:br>
              <a:rPr lang="cs-CZ" b="1" dirty="0"/>
            </a:br>
            <a:r>
              <a:rPr lang="cs-CZ" b="1" dirty="0"/>
              <a:t>že nebude pracovat  P(T1´) = 0,1</a:t>
            </a:r>
          </a:p>
          <a:p>
            <a:r>
              <a:rPr lang="cs-CZ" b="1" dirty="0"/>
              <a:t>Druhý tranzistor  P(T2) = 0,92  z toho pak plyne, že nebude pracovat  P(T2´) = 0,08</a:t>
            </a:r>
          </a:p>
          <a:p>
            <a:r>
              <a:rPr lang="cs-CZ" b="1" dirty="0"/>
              <a:t>Třetí tranzistor  P(T3) = 0,95 z toho pak plyne, že nebude pracovat  P(T3´) = 0,05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85975954"/>
      </p:ext>
    </p:extLst>
  </p:cSld>
  <p:clrMapOvr>
    <a:masterClrMapping/>
  </p:clrMapOvr>
  <p:transition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Pravděpodobnost jevu A, </a:t>
            </a:r>
            <a:br>
              <a:rPr lang="cs-CZ" b="1" dirty="0"/>
            </a:br>
            <a:r>
              <a:rPr lang="cs-CZ" b="1" dirty="0"/>
              <a:t>že aspoň jeden bude pracovat je</a:t>
            </a:r>
          </a:p>
          <a:p>
            <a:r>
              <a:rPr lang="cs-CZ" b="1" dirty="0"/>
              <a:t>P(A) = 1 – 0,1 . 0,08 . 0,05 = 0,9996</a:t>
            </a:r>
            <a:br>
              <a:rPr lang="cs-CZ" b="1" dirty="0"/>
            </a:br>
            <a:endParaRPr lang="cs-CZ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2926827"/>
      </p:ext>
    </p:extLst>
  </p:cSld>
  <p:clrMapOvr>
    <a:masterClrMapping/>
  </p:clrMapOvr>
  <p:transition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 dobu jednoho roku ( 52 týdnů ) </a:t>
            </a:r>
            <a:br>
              <a:rPr lang="cs-CZ" b="1" dirty="0"/>
            </a:br>
            <a:r>
              <a:rPr lang="cs-CZ" b="1" dirty="0"/>
              <a:t>sázíme stejnou šestici čísel ve Sportce.</a:t>
            </a:r>
            <a:br>
              <a:rPr lang="cs-CZ" b="1" dirty="0"/>
            </a:br>
            <a:r>
              <a:rPr lang="cs-CZ" b="1" dirty="0"/>
              <a:t>Jaká je</a:t>
            </a:r>
          </a:p>
          <a:p>
            <a:r>
              <a:rPr lang="cs-CZ" b="1" dirty="0"/>
              <a:t>a) pravděpodobnost, že nevyhrajeme ani jednou 4. cenu ( 3 správná čísla )</a:t>
            </a:r>
          </a:p>
          <a:p>
            <a:r>
              <a:rPr lang="cs-CZ" b="1" dirty="0"/>
              <a:t>b) pravděpodobnost, že vyhrajeme aspoň jednou 4. cenu ( 3 správná čísla )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67476746"/>
      </p:ext>
    </p:extLst>
  </p:cSld>
  <p:clrMapOvr>
    <a:masterClrMapping/>
  </p:clrMapOvr>
  <p:transition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Pravděpodobnost výhry 4.ceny ( jev A ) je dána podílem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𝟒𝟑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𝟒𝟗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𝟎𝟏𝟕𝟔𝟓𝟎𝟒</m:t>
                    </m:r>
                    <m:r>
                      <a:rPr lang="cs-CZ" b="1" i="1">
                        <a:latin typeface="Cambria Math"/>
                      </a:rPr>
                      <m:t>  </m:t>
                    </m:r>
                  </m:oMath>
                </a14:m>
                <a:r>
                  <a:rPr lang="cs-CZ" b="1" dirty="0"/>
                  <a:t> </a:t>
                </a:r>
                <a:br>
                  <a:rPr lang="cs-CZ" b="1" dirty="0"/>
                </a:br>
                <a:r>
                  <a:rPr lang="cs-CZ" b="1" dirty="0"/>
                  <a:t>v jednom týdnu</a:t>
                </a:r>
              </a:p>
              <a:p>
                <a:pPr lvl="0"/>
                <a:r>
                  <a:rPr lang="cs-CZ" b="1" dirty="0"/>
                  <a:t>Pravděpodobnost „ </a:t>
                </a:r>
                <a:r>
                  <a:rPr lang="cs-CZ" b="1" dirty="0" err="1"/>
                  <a:t>nevýhry</a:t>
                </a:r>
                <a:r>
                  <a:rPr lang="cs-CZ" b="1" dirty="0"/>
                  <a:t>“ je </a:t>
                </a:r>
                <a:br>
                  <a:rPr lang="cs-CZ" b="1" dirty="0"/>
                </a:br>
                <a:r>
                  <a:rPr lang="cs-CZ" b="1" dirty="0"/>
                  <a:t>P(A´) = 1 – P(A) = 0,9823496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7621456"/>
      </p:ext>
    </p:extLst>
  </p:cSld>
  <p:clrMapOvr>
    <a:masterClrMapping/>
  </p:clrMapOvr>
  <p:transition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dirty="0"/>
              <a:t>Pravděpodobnost „</a:t>
            </a:r>
            <a:r>
              <a:rPr lang="cs-CZ" b="1" dirty="0" err="1"/>
              <a:t>nevýhry</a:t>
            </a:r>
            <a:r>
              <a:rPr lang="cs-CZ" b="1" dirty="0"/>
              <a:t>“ 52 týdnů po sobě pak je </a:t>
            </a:r>
          </a:p>
          <a:p>
            <a:pPr lvl="0"/>
            <a:r>
              <a:rPr lang="cs-CZ" b="1" dirty="0"/>
              <a:t>P(A </a:t>
            </a:r>
            <a:r>
              <a:rPr lang="cs-CZ" b="1" baseline="-25000" dirty="0"/>
              <a:t>52</a:t>
            </a:r>
            <a:r>
              <a:rPr lang="cs-CZ" b="1" dirty="0"/>
              <a:t>) = 0,9823496</a:t>
            </a:r>
            <a:r>
              <a:rPr lang="cs-CZ" b="1" baseline="30000" dirty="0"/>
              <a:t>52 </a:t>
            </a:r>
            <a:r>
              <a:rPr lang="cs-CZ" b="1" dirty="0"/>
              <a:t>= 0,39</a:t>
            </a:r>
            <a:br>
              <a:rPr lang="cs-CZ" b="1" dirty="0"/>
            </a:br>
            <a:endParaRPr lang="cs-CZ" b="1" dirty="0"/>
          </a:p>
          <a:p>
            <a:r>
              <a:rPr lang="cs-CZ" b="1" dirty="0"/>
              <a:t>Vyhrajeme aspoň jednou za 52 týdnů je doplňkovým jevem k a)</a:t>
            </a:r>
          </a:p>
          <a:p>
            <a:r>
              <a:rPr lang="cs-CZ" b="1" dirty="0"/>
              <a:t>proto P(B </a:t>
            </a:r>
            <a:r>
              <a:rPr lang="cs-CZ" b="1" baseline="-25000" dirty="0"/>
              <a:t>52</a:t>
            </a:r>
            <a:r>
              <a:rPr lang="cs-CZ" b="1" dirty="0"/>
              <a:t>) = 1 – P(A</a:t>
            </a:r>
            <a:r>
              <a:rPr lang="cs-CZ" b="1" baseline="-25000" dirty="0"/>
              <a:t>52</a:t>
            </a:r>
            <a:r>
              <a:rPr lang="cs-CZ" b="1" dirty="0"/>
              <a:t>) = 0,604.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641157"/>
      </p:ext>
    </p:extLst>
  </p:cSld>
  <p:clrMapOvr>
    <a:masterClrMapping/>
  </p:clrMapOvr>
  <p:transition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 Karviné je 20% domů RPG,</a:t>
            </a:r>
            <a:br>
              <a:rPr lang="cs-CZ" b="1" dirty="0"/>
            </a:br>
            <a:r>
              <a:rPr lang="cs-CZ" b="1" dirty="0"/>
              <a:t>kde nedovírají okna  </a:t>
            </a:r>
            <a:br>
              <a:rPr lang="cs-CZ" b="1" dirty="0"/>
            </a:br>
            <a:r>
              <a:rPr lang="cs-CZ" b="1" dirty="0"/>
              <a:t>a 5 % domů, kde jsou vadné dveře. </a:t>
            </a:r>
          </a:p>
          <a:p>
            <a:r>
              <a:rPr lang="cs-CZ" b="1" dirty="0"/>
              <a:t>Jaká je pravděpodobnost jevu A, </a:t>
            </a:r>
            <a:br>
              <a:rPr lang="cs-CZ" b="1" dirty="0"/>
            </a:br>
            <a:r>
              <a:rPr lang="cs-CZ" b="1" dirty="0"/>
              <a:t>že koupím náhodně vybraný</a:t>
            </a:r>
            <a:br>
              <a:rPr lang="cs-CZ" b="1" dirty="0"/>
            </a:br>
            <a:r>
              <a:rPr lang="cs-CZ" b="1" dirty="0"/>
              <a:t>dům bez závad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9149611"/>
      </p:ext>
    </p:extLst>
  </p:cSld>
  <p:clrMapOvr>
    <a:masterClrMapping/>
  </p:clrMapOvr>
  <p:transition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r>
              <a:rPr lang="cs-CZ" b="1" dirty="0"/>
              <a:t>Pravděpodobnost výběru domu bez vadných oken ( jev O)  je 0,8.</a:t>
            </a:r>
            <a:br>
              <a:rPr lang="cs-CZ" b="1" dirty="0"/>
            </a:br>
            <a:r>
              <a:rPr lang="cs-CZ" b="1" dirty="0"/>
              <a:t>Pravděpodobnost výběru domu bez vadných dveří ( jev D ) je 0,95.</a:t>
            </a:r>
          </a:p>
          <a:p>
            <a:r>
              <a:rPr lang="cs-CZ" b="1" dirty="0"/>
              <a:t>P(A) = 0,8 . 0,95 = 0,76.</a:t>
            </a:r>
          </a:p>
          <a:p>
            <a:r>
              <a:rPr lang="cs-CZ" b="1" dirty="0"/>
              <a:t>Pravděpodobnost koupě bytu bez závady je 0,76.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2542022"/>
      </p:ext>
    </p:extLst>
  </p:cSld>
  <p:clrMapOvr>
    <a:masterClrMapping/>
  </p:clrMapOvr>
  <p:transition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Bylo zjištěno, že pravděpodobnost </a:t>
            </a:r>
            <a:br>
              <a:rPr lang="cs-CZ" b="1" dirty="0"/>
            </a:br>
            <a:r>
              <a:rPr lang="cs-CZ" b="1" dirty="0"/>
              <a:t>zasažení lodi torpédem je 0,3.</a:t>
            </a:r>
            <a:br>
              <a:rPr lang="cs-CZ" b="1" dirty="0"/>
            </a:br>
            <a:r>
              <a:rPr lang="cs-CZ" b="1" dirty="0"/>
              <a:t>Kolik torpéd musíme vypustit, </a:t>
            </a:r>
            <a:br>
              <a:rPr lang="cs-CZ" b="1" dirty="0"/>
            </a:br>
            <a:r>
              <a:rPr lang="cs-CZ" b="1" dirty="0"/>
              <a:t>aby loď byl aspoň jednou zasažena</a:t>
            </a:r>
            <a:br>
              <a:rPr lang="cs-CZ" b="1" dirty="0"/>
            </a:br>
            <a:r>
              <a:rPr lang="cs-CZ" b="1" dirty="0"/>
              <a:t>s pravděpodobností větší než 0,9 ?</a:t>
            </a:r>
          </a:p>
        </p:txBody>
      </p:sp>
    </p:spTree>
    <p:extLst>
      <p:ext uri="{BB962C8B-B14F-4D97-AF65-F5344CB8AC3E}">
        <p14:creationId xmlns:p14="http://schemas.microsoft.com/office/powerpoint/2010/main" val="1440993264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Pravděpodobnost 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Pokud jsou A</a:t>
                </a:r>
                <a:r>
                  <a:rPr lang="cs-CZ" b="1" baseline="-25000" dirty="0"/>
                  <a:t>1</a:t>
                </a:r>
                <a:r>
                  <a:rPr lang="cs-CZ" b="1" dirty="0"/>
                  <a:t>, A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, …., </a:t>
                </a:r>
                <a:r>
                  <a:rPr lang="cs-CZ" b="1" dirty="0" err="1"/>
                  <a:t>A</a:t>
                </a:r>
                <a:r>
                  <a:rPr lang="cs-CZ" b="1" baseline="-25000" dirty="0" err="1"/>
                  <a:t>n</a:t>
                </a:r>
                <a:r>
                  <a:rPr lang="cs-CZ" b="1" dirty="0"/>
                  <a:t> </a:t>
                </a:r>
                <a:br>
                  <a:rPr lang="cs-CZ" b="1" dirty="0"/>
                </a:br>
                <a:r>
                  <a:rPr lang="cs-CZ" b="1" dirty="0"/>
                  <a:t>nezávislé jevy, </a:t>
                </a:r>
                <a:br>
                  <a:rPr lang="cs-CZ" b="1" dirty="0"/>
                </a:br>
                <a:r>
                  <a:rPr lang="cs-CZ" b="1" dirty="0"/>
                  <a:t>pak platí</a:t>
                </a:r>
              </a:p>
              <a:p>
                <a:r>
                  <a:rPr lang="cs-CZ" b="1" dirty="0"/>
                  <a:t>a)  nastanou-li všechny jevy </a:t>
                </a:r>
                <a:br>
                  <a:rPr lang="cs-CZ" b="1" dirty="0"/>
                </a:br>
                <a:r>
                  <a:rPr lang="cs-CZ" b="1" dirty="0"/>
                  <a:t>      současně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∩ </m:t>
                        </m:r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 ∩… ∩ </m:t>
                        </m:r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cs-CZ" b="1" i="1">
                        <a:latin typeface="Cambria Math"/>
                      </a:rPr>
                      <m:t>….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cs-CZ" b="1" i="1"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cs-CZ" b="1" dirty="0"/>
                  <a:t> </a:t>
                </a:r>
              </a:p>
              <a:p>
                <a:br>
                  <a:rPr lang="cs-CZ" dirty="0"/>
                </a:b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b="-1594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0214398"/>
      </p:ext>
    </p:extLst>
  </p:cSld>
  <p:clrMapOvr>
    <a:masterClrMapping/>
  </p:clrMapOvr>
  <p:transition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Jev A – zásah lodi torpédem         P(A) = 0,3</a:t>
                </a:r>
                <a:br>
                  <a:rPr lang="cs-CZ" b="1" dirty="0"/>
                </a:br>
                <a:r>
                  <a:rPr lang="cs-CZ" b="1" dirty="0"/>
                  <a:t>Jev A´- </a:t>
                </a:r>
                <a:r>
                  <a:rPr lang="cs-CZ" b="1" dirty="0" err="1"/>
                  <a:t>nezásah</a:t>
                </a:r>
                <a:r>
                  <a:rPr lang="cs-CZ" b="1" dirty="0"/>
                  <a:t> lodi torpédem      P(A´) = 0,7</a:t>
                </a:r>
              </a:p>
              <a:p>
                <a:r>
                  <a:rPr lang="cs-CZ" b="1" dirty="0"/>
                  <a:t>Musí platit:         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</a:rPr>
                      <m:t>𝟏</m:t>
                    </m:r>
                    <m:r>
                      <a:rPr lang="cs-CZ" b="1" i="1">
                        <a:latin typeface="Cambria Math"/>
                      </a:rPr>
                      <m:t>−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𝟕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&gt;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𝟗</m:t>
                    </m:r>
                  </m:oMath>
                </a14:m>
                <a:br>
                  <a:rPr lang="cs-CZ" b="1" dirty="0"/>
                </a:br>
                <a:r>
                  <a:rPr lang="cs-CZ" b="1" dirty="0"/>
                  <a:t>odsud:               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𝟕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&lt;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</m:t>
                    </m:r>
                  </m:oMath>
                </a14:m>
                <a:r>
                  <a:rPr lang="cs-CZ" b="1" dirty="0"/>
                  <a:t>  </a:t>
                </a:r>
                <a:br>
                  <a:rPr lang="cs-CZ" b="1" dirty="0"/>
                </a:br>
                <a:r>
                  <a:rPr lang="cs-CZ" b="1" dirty="0"/>
                  <a:t>dále:                     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𝒏</m:t>
                    </m:r>
                    <m:r>
                      <a:rPr lang="cs-CZ" b="1" i="1">
                        <a:latin typeface="Cambria Math"/>
                      </a:rPr>
                      <m:t> .</m:t>
                    </m:r>
                    <m:func>
                      <m:func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𝒍𝒐𝒈</m:t>
                        </m:r>
                      </m:fName>
                      <m:e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𝟕</m:t>
                        </m:r>
                        <m:r>
                          <a:rPr lang="cs-CZ" b="1" i="1">
                            <a:latin typeface="Cambria Math"/>
                          </a:rPr>
                          <m:t> &lt;</m:t>
                        </m:r>
                        <m:func>
                          <m:func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latin typeface="Cambria Math"/>
                              </a:rPr>
                              <m:t>𝒍𝒐𝒈</m:t>
                            </m:r>
                          </m:fName>
                          <m:e>
                            <m:r>
                              <a:rPr lang="cs-CZ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e>
                        </m:func>
                      </m:e>
                    </m:func>
                  </m:oMath>
                </a14:m>
                <a:br>
                  <a:rPr lang="cs-CZ" b="1" dirty="0"/>
                </a:br>
                <a:r>
                  <a:rPr lang="cs-CZ" b="1" dirty="0"/>
                  <a:t>                                  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𝒏</m:t>
                    </m:r>
                    <m:r>
                      <a:rPr lang="cs-CZ" b="1" i="1">
                        <a:latin typeface="Cambria Math"/>
                      </a:rPr>
                      <m:t>  &gt;</m:t>
                    </m:r>
                    <m:r>
                      <a:rPr lang="cs-CZ" b="1" i="1">
                        <a:latin typeface="Cambria Math"/>
                      </a:rPr>
                      <m:t>𝟔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𝟒𝟓</m:t>
                    </m:r>
                  </m:oMath>
                </a14:m>
                <a:br>
                  <a:rPr lang="cs-CZ" b="1" dirty="0"/>
                </a:br>
                <a:r>
                  <a:rPr lang="cs-CZ" b="1" dirty="0"/>
                  <a:t>Odpověď: Musíme vystřelit aspoň 7 torpéd.</a:t>
                </a:r>
                <a:br>
                  <a:rPr lang="cs-CZ" b="1" dirty="0"/>
                </a:br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0535377"/>
      </p:ext>
    </p:extLst>
  </p:cSld>
  <p:clrMapOvr>
    <a:masterClrMapping/>
  </p:clrMapOvr>
  <p:transition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Děkuji za pozornost</a:t>
            </a:r>
          </a:p>
          <a:p>
            <a:r>
              <a:rPr lang="cs-CZ" b="1" dirty="0"/>
              <a:t>Autor </a:t>
            </a:r>
            <a:r>
              <a:rPr lang="cs-CZ" b="1"/>
              <a:t>DUM :  Mgr</a:t>
            </a:r>
            <a:r>
              <a:rPr lang="cs-CZ" b="1" dirty="0"/>
              <a:t>. Jan </a:t>
            </a:r>
            <a:r>
              <a:rPr lang="cs-CZ" b="1" dirty="0" err="1"/>
              <a:t>Bajnar</a:t>
            </a:r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58895190"/>
      </p:ext>
    </p:extLst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Pravděpodobnost 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b) žádný z těchto jevů nenastal</a:t>
                </a:r>
              </a:p>
              <a:p>
                <a:r>
                  <a:rPr lang="cs-CZ" b="1" dirty="0"/>
                  <a:t>   P* = P(A</a:t>
                </a:r>
                <a:r>
                  <a:rPr lang="cs-CZ" b="1" baseline="-25000" dirty="0"/>
                  <a:t>1</a:t>
                </a:r>
                <a:r>
                  <a:rPr lang="cs-CZ" b="1" dirty="0"/>
                  <a:t>´∩ A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´…∩ </a:t>
                </a:r>
                <a:r>
                  <a:rPr lang="cs-CZ" b="1" dirty="0" err="1"/>
                  <a:t>A</a:t>
                </a:r>
                <a:r>
                  <a:rPr lang="cs-CZ" b="1" baseline="-25000" dirty="0" err="1"/>
                  <a:t>n</a:t>
                </a:r>
                <a:r>
                  <a:rPr lang="cs-CZ" b="1" dirty="0"/>
                  <a:t>´) = </a:t>
                </a:r>
                <a:br>
                  <a:rPr lang="cs-CZ" b="1" dirty="0"/>
                </a:br>
                <a:r>
                  <a:rPr lang="cs-CZ" b="1" dirty="0"/>
                  <a:t>   P(A</a:t>
                </a:r>
                <a:r>
                  <a:rPr lang="cs-CZ" b="1" baseline="-25000" dirty="0"/>
                  <a:t>1</a:t>
                </a:r>
                <a:r>
                  <a:rPr lang="cs-CZ" b="1" dirty="0"/>
                  <a:t>´).P(A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´)…P(</a:t>
                </a:r>
                <a:r>
                  <a:rPr lang="cs-CZ" b="1" dirty="0" err="1"/>
                  <a:t>A</a:t>
                </a:r>
                <a:r>
                  <a:rPr lang="cs-CZ" b="1" baseline="-25000" dirty="0" err="1"/>
                  <a:t>n</a:t>
                </a:r>
                <a:r>
                  <a:rPr lang="cs-CZ" b="1" dirty="0"/>
                  <a:t>´)</a:t>
                </a:r>
              </a:p>
              <a:p>
                <a:r>
                  <a:rPr lang="cs-CZ" b="1" dirty="0"/>
                  <a:t>c) aspoň jeden nastal</a:t>
                </a:r>
                <a:br>
                  <a:rPr lang="cs-CZ" b="1" dirty="0"/>
                </a:br>
                <a:r>
                  <a:rPr lang="cs-CZ" b="1" dirty="0"/>
                  <a:t>      P = 1 - P*</a:t>
                </a:r>
              </a:p>
              <a:p>
                <a:r>
                  <a:rPr lang="cs-CZ" b="1" dirty="0"/>
                  <a:t>d) jev A se n- krát opakuje</a:t>
                </a:r>
                <a:br>
                  <a:rPr lang="cs-CZ" b="1" dirty="0"/>
                </a:br>
                <a:r>
                  <a:rPr lang="cs-CZ" b="1" dirty="0"/>
                  <a:t> 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∩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∩….∩</m:t>
                        </m:r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𝑷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cs-CZ" b="1" dirty="0"/>
                  <a:t>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393081"/>
      </p:ext>
    </p:extLst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Pravděpodobnost 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</p:spPr>
            <p:txBody>
              <a:bodyPr/>
              <a:lstStyle/>
              <a:p>
                <a:endParaRPr lang="cs-CZ" sz="2400" b="1" dirty="0"/>
              </a:p>
              <a:p>
                <a:r>
                  <a:rPr lang="cs-CZ" b="1" dirty="0"/>
                  <a:t>e) ani jednou nenastane</a:t>
                </a:r>
                <a:br>
                  <a:rPr lang="cs-CZ" b="1" dirty="0"/>
                </a:br>
                <a:r>
                  <a:rPr lang="cs-CZ" b="1" dirty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    </m:t>
                        </m:r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𝑷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cs-CZ" b="1" i="1">
                            <a:latin typeface="Cambria Math"/>
                          </a:rPr>
                          <m:t>=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− 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𝑷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𝑨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</m:sup>
                    </m:sSup>
                  </m:oMath>
                </a14:m>
                <a:endParaRPr lang="cs-CZ" b="1" dirty="0"/>
              </a:p>
              <a:p>
                <a:r>
                  <a:rPr lang="cs-CZ" b="1" dirty="0"/>
                  <a:t>f) aspoň jednou nastane</a:t>
                </a:r>
                <a:br>
                  <a:rPr lang="cs-CZ" b="1" dirty="0"/>
                </a:br>
                <a:r>
                  <a:rPr lang="cs-CZ" b="1" dirty="0"/>
                  <a:t>          P = 1 - P*</a:t>
                </a:r>
              </a:p>
              <a:p>
                <a:r>
                  <a:rPr lang="cs-CZ" b="1" dirty="0"/>
                  <a:t>g) nahradíme-li ve skupině nezávislých jevů</a:t>
                </a:r>
                <a:br>
                  <a:rPr lang="cs-CZ" b="1" dirty="0"/>
                </a:br>
                <a:r>
                  <a:rPr lang="cs-CZ" b="1" dirty="0"/>
                  <a:t>jeden či více jevů jevy k nim doplňkovými,</a:t>
                </a:r>
                <a:br>
                  <a:rPr lang="cs-CZ" b="1" dirty="0"/>
                </a:br>
                <a:r>
                  <a:rPr lang="cs-CZ" b="1" dirty="0"/>
                  <a:t>dostaneme opět jevy nezávislé.</a:t>
                </a:r>
              </a:p>
              <a:p>
                <a:pPr>
                  <a:defRPr/>
                </a:pPr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400" dirty="0"/>
          </a:p>
          <a:p>
            <a:r>
              <a:rPr lang="cs-CZ" b="1" dirty="0"/>
              <a:t>Házíme třikrát hrací kostkou. </a:t>
            </a:r>
            <a:br>
              <a:rPr lang="cs-CZ" b="1" dirty="0"/>
            </a:br>
            <a:r>
              <a:rPr lang="cs-CZ" b="1" dirty="0"/>
              <a:t>Jaká je pravděpodobnost, že poprvé</a:t>
            </a:r>
            <a:br>
              <a:rPr lang="cs-CZ" b="1" dirty="0"/>
            </a:br>
            <a:r>
              <a:rPr lang="cs-CZ" b="1" dirty="0"/>
              <a:t>padne sudé číslo, podruhé číslo větší </a:t>
            </a:r>
            <a:br>
              <a:rPr lang="cs-CZ" b="1" dirty="0"/>
            </a:br>
            <a:r>
              <a:rPr lang="cs-CZ" b="1" dirty="0"/>
              <a:t>než 4 a potřetí liché číslo?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2213908"/>
      </p:ext>
    </p:extLst>
  </p:cSld>
  <p:clrMapOvr>
    <a:masterClrMapping/>
  </p:clrMapOvr>
  <p:transition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pPr lvl="0"/>
            <a:r>
              <a:rPr lang="cs-CZ" b="1" dirty="0"/>
              <a:t>1.hod – sudé číslo :   P(A) = 3/6 = 1/2</a:t>
            </a:r>
          </a:p>
          <a:p>
            <a:pPr lvl="0"/>
            <a:r>
              <a:rPr lang="cs-CZ" b="1" dirty="0"/>
              <a:t>2.hod – větší než 4 : P(B) =  2/6 = 1/3</a:t>
            </a:r>
          </a:p>
          <a:p>
            <a:pPr lvl="0"/>
            <a:r>
              <a:rPr lang="cs-CZ" b="1" dirty="0"/>
              <a:t>3.hod – liché číslo:    P(C) = 3/6 = 1/2</a:t>
            </a:r>
          </a:p>
          <a:p>
            <a:r>
              <a:rPr lang="cs-CZ" b="1" dirty="0"/>
              <a:t>Výsledná pravděpodobnost je dána </a:t>
            </a:r>
            <a:br>
              <a:rPr lang="cs-CZ" b="1" dirty="0"/>
            </a:br>
            <a:r>
              <a:rPr lang="cs-CZ" b="1" dirty="0"/>
              <a:t>součinem </a:t>
            </a:r>
          </a:p>
          <a:p>
            <a:r>
              <a:rPr lang="cs-CZ" b="1" dirty="0"/>
              <a:t>P(A).P(B).P(C) = 1/12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93606615"/>
      </p:ext>
    </p:extLst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Tři střelci střílejí – každý jednou – do stejného terče. První zasáhne cíl</a:t>
            </a:r>
            <a:br>
              <a:rPr lang="cs-CZ" b="1" dirty="0"/>
            </a:br>
            <a:r>
              <a:rPr lang="cs-CZ" b="1" dirty="0"/>
              <a:t>s pravděpodobností 0,7, druhý s pravděpodobností 0,8 a třetí </a:t>
            </a:r>
            <a:br>
              <a:rPr lang="cs-CZ" b="1" dirty="0"/>
            </a:br>
            <a:r>
              <a:rPr lang="cs-CZ" b="1" dirty="0"/>
              <a:t>s pravděpodobností 0,9. Jaká je pravděpodobnost, že terč zasáhnou</a:t>
            </a:r>
            <a:br>
              <a:rPr lang="cs-CZ" b="1" dirty="0"/>
            </a:br>
            <a:r>
              <a:rPr lang="cs-CZ" b="1" dirty="0"/>
              <a:t>a) aspoň jednou</a:t>
            </a:r>
            <a:br>
              <a:rPr lang="cs-CZ" b="1" dirty="0"/>
            </a:br>
            <a:r>
              <a:rPr lang="cs-CZ" b="1" dirty="0"/>
              <a:t>b) aspoň dvakrát 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44688536"/>
      </p:ext>
    </p:extLst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  </a:t>
            </a:r>
          </a:p>
          <a:p>
            <a:r>
              <a:rPr lang="cs-CZ" b="1" dirty="0"/>
              <a:t>Určeme nejprve pravděpodobnosti doplňkových jevů ( nezasáhne cíl ):</a:t>
            </a:r>
            <a:br>
              <a:rPr lang="cs-CZ" b="1" dirty="0"/>
            </a:br>
            <a:r>
              <a:rPr lang="cs-CZ" b="1" dirty="0"/>
              <a:t>P(S1) = 0,7           P(S´1) = 0,3</a:t>
            </a:r>
            <a:br>
              <a:rPr lang="cs-CZ" b="1" dirty="0"/>
            </a:br>
            <a:r>
              <a:rPr lang="cs-CZ" b="1" dirty="0"/>
              <a:t>P(S2) = 0,8           P(S´2) = 0,2</a:t>
            </a:r>
            <a:br>
              <a:rPr lang="cs-CZ" b="1" dirty="0"/>
            </a:br>
            <a:r>
              <a:rPr lang="cs-CZ" b="1" dirty="0"/>
              <a:t>P(S3) = 0,9           P(S´3) = 0,1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1979829"/>
      </p:ext>
    </p:extLst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Jev A – znamená aspoň jednou tj. jednou, nebo dvakrát nebo třikrát.</a:t>
            </a:r>
            <a:br>
              <a:rPr lang="cs-CZ" b="1" dirty="0"/>
            </a:br>
            <a:r>
              <a:rPr lang="cs-CZ" b="1" dirty="0"/>
              <a:t>Opakem je skutečnost, že nezasáhnou ani jednou ( jev A´)</a:t>
            </a:r>
          </a:p>
          <a:p>
            <a:r>
              <a:rPr lang="cs-CZ" b="1" dirty="0"/>
              <a:t>P(A´) = 0,3 . 0,2 .0,1 = 0,006   </a:t>
            </a:r>
          </a:p>
          <a:p>
            <a:r>
              <a:rPr lang="cs-CZ" b="1" dirty="0"/>
              <a:t> Proto P(A) = 1 – P(A´) = 0,994.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766416923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1058</Words>
  <Application>Microsoft Office PowerPoint</Application>
  <PresentationFormat>On-screen Show (4:3)</PresentationFormat>
  <Paragraphs>109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9</vt:lpstr>
      <vt:lpstr>Pravděpodobnost 9</vt:lpstr>
      <vt:lpstr>Pravděpodobnost 9</vt:lpstr>
      <vt:lpstr>Pravděpodobnost 9</vt:lpstr>
      <vt:lpstr>Příklad 1</vt:lpstr>
      <vt:lpstr>Příklad 1</vt:lpstr>
      <vt:lpstr>Příklad 2</vt:lpstr>
      <vt:lpstr>Příklad 2</vt:lpstr>
      <vt:lpstr>Příklad 2</vt:lpstr>
      <vt:lpstr>Příklad 2</vt:lpstr>
      <vt:lpstr>Příklad 3</vt:lpstr>
      <vt:lpstr>Příklad 3</vt:lpstr>
      <vt:lpstr>Příklad 3</vt:lpstr>
      <vt:lpstr>Příklad 4 </vt:lpstr>
      <vt:lpstr>Příklad 4</vt:lpstr>
      <vt:lpstr>Příklad 4</vt:lpstr>
      <vt:lpstr>Příklad 5</vt:lpstr>
      <vt:lpstr>Příklad 5</vt:lpstr>
      <vt:lpstr>Příklad 6</vt:lpstr>
      <vt:lpstr>Příklad 6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59</cp:revision>
  <dcterms:created xsi:type="dcterms:W3CDTF">2011-12-03T14:12:28Z</dcterms:created>
  <dcterms:modified xsi:type="dcterms:W3CDTF">2024-08-24T15:16:38Z</dcterms:modified>
</cp:coreProperties>
</file>