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984F6AC-30B5-46F8-9618-ECD4C02E537D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1D9F42C-583A-42A9-94B8-36D965A246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81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 smtClean="0"/>
            </a:lvl1pPr>
          </a:lstStyle>
          <a:p>
            <a:pPr>
              <a:defRPr/>
            </a:pPr>
            <a:fld id="{6A1D89D0-4FC6-4E23-BC63-468C2762AE9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7A25D4B-B529-4D01-9590-C2A6B08C40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764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B81113D-1C7C-4218-A17A-EBE2EA2618D9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224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2535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94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08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72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742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346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883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1636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653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25D4B-B529-4D01-9590-C2A6B08C404F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0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7C00-9E02-462A-9D77-7794C33C527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D1320-809C-4FEB-A928-828C5979B7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218605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6F473-325E-4F8F-9D3F-C29D03C645C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DB8D1-41FA-4DA1-BFCA-A11657B234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31144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02D25-BCF7-4AD6-8629-FB7F9CF616E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4F503-1A11-429A-ADFC-C6B48FBD9E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688525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71CA9-283E-4EC6-8675-BD5BAFBA946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44711-6BF8-4BD9-85BB-94FAE04E1C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132275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E3D86-180A-4D27-A795-2623CC860D9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93182-496E-4B69-B2F3-4568B4EC2C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916610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7DA16-B6E9-41A5-9DE9-B17B5C4103D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2A734-E609-480F-BFBB-CE9C7BEFED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09224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1576F-BB4A-4E14-94AD-500A1C2715C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AFB1-340D-43A3-B54A-91459904A3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93339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A190B-F747-45ED-848C-79FB02BF170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E011E-2E10-4D38-AB81-2E4C65B3B4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4516000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53E1F-645C-4694-969D-A9664A4B32A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D8FC6-ACE1-417E-8A10-B801C4BBC4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628182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DE103-2390-4450-B4CB-580399BB0C3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CAF34-8AB7-437C-A2AC-AF9763047B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31828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F21F2-0477-4DEA-A082-4CD91DFCE26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C1E42-CFB3-4F8C-9247-CCE0F914A5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590290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A0AAB-F85E-4E59-A924-00A2D3A642E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AB690-683E-4B9A-AADC-DA7AD92CDE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259051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14511D-7FDC-407E-A6CC-EF2BFDD6C19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3394D5-9E13-4DDF-B83F-578AD7C33E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VY_32_INOVACE_21-10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 1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č.1/9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Je dán obdélník ABCD, kde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AB = 18 cm a BC = 26 cm.</a:t>
            </a:r>
          </a:p>
          <a:p>
            <a:r>
              <a:rPr lang="cs-CZ" b="1" dirty="0">
                <a:solidFill>
                  <a:schemeClr val="tx1"/>
                </a:solidFill>
              </a:rPr>
              <a:t>Jaká je pravděpodobnost,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náhodně zvolený vnitřní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bod obdélníka bude mít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od strany AB vzdálenost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větší nebo rovnou vzdálenosti od strany BC ?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Je dán obdélník ABCD, kde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AB = 22 cm a BC = 14 cm.</a:t>
            </a:r>
          </a:p>
          <a:p>
            <a:r>
              <a:rPr lang="cs-CZ" b="1" dirty="0">
                <a:solidFill>
                  <a:schemeClr val="tx1"/>
                </a:solidFill>
              </a:rPr>
              <a:t>Jaká je pravděpodobnost,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náhodně zvolený vnitřní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bod obdélníka bude mít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od strany AB vzdálenost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menší nebo rovnou vzdálenosti od strany BC ?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8645051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Řešení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A1) viz lekce Statistika 1</a:t>
            </a:r>
          </a:p>
          <a:p>
            <a:r>
              <a:rPr lang="cs-CZ" b="1" dirty="0"/>
              <a:t>A2) 36 možností</a:t>
            </a:r>
          </a:p>
          <a:p>
            <a:r>
              <a:rPr lang="cs-CZ" b="1" dirty="0"/>
              <a:t>A3) 21 celkem,</a:t>
            </a:r>
            <a:br>
              <a:rPr lang="cs-CZ" b="1" dirty="0"/>
            </a:br>
            <a:r>
              <a:rPr lang="cs-CZ" b="1" dirty="0"/>
              <a:t>       35 960 </a:t>
            </a:r>
          </a:p>
          <a:p>
            <a:r>
              <a:rPr lang="cs-CZ" b="1" dirty="0"/>
              <a:t>A4) 1/4</a:t>
            </a:r>
            <a:br>
              <a:rPr lang="cs-CZ" b="1" dirty="0"/>
            </a:br>
            <a:r>
              <a:rPr lang="cs-CZ" b="1" dirty="0"/>
              <a:t>       1/3 </a:t>
            </a:r>
          </a:p>
          <a:p>
            <a:r>
              <a:rPr lang="cs-CZ" b="1" dirty="0"/>
              <a:t>A5) 47%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B1) viz lekce Statistika 1</a:t>
            </a:r>
          </a:p>
          <a:p>
            <a:r>
              <a:rPr lang="cs-CZ" b="1" dirty="0"/>
              <a:t>B2) 216 možností</a:t>
            </a:r>
          </a:p>
          <a:p>
            <a:r>
              <a:rPr lang="cs-CZ" b="1" dirty="0"/>
              <a:t>B3) 16 celkem,</a:t>
            </a:r>
            <a:br>
              <a:rPr lang="cs-CZ" b="1" dirty="0"/>
            </a:br>
            <a:r>
              <a:rPr lang="cs-CZ" b="1" dirty="0"/>
              <a:t>        560</a:t>
            </a:r>
          </a:p>
          <a:p>
            <a:r>
              <a:rPr lang="cs-CZ" b="1" dirty="0"/>
              <a:t>B4) 1/8</a:t>
            </a:r>
            <a:br>
              <a:rPr lang="cs-CZ" b="1" dirty="0"/>
            </a:br>
            <a:r>
              <a:rPr lang="cs-CZ" b="1" dirty="0"/>
              <a:t>        2/3</a:t>
            </a:r>
          </a:p>
          <a:p>
            <a:r>
              <a:rPr lang="cs-CZ" b="1" dirty="0"/>
              <a:t>B5) 43%</a:t>
            </a:r>
          </a:p>
        </p:txBody>
      </p:sp>
    </p:spTree>
    <p:extLst>
      <p:ext uri="{BB962C8B-B14F-4D97-AF65-F5344CB8AC3E}">
        <p14:creationId xmlns:p14="http://schemas.microsoft.com/office/powerpoint/2010/main" val="626635898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Řešení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/>
              <a:t>A6) 28,8%</a:t>
            </a:r>
            <a:br>
              <a:rPr lang="cs-CZ" b="1" dirty="0"/>
            </a:br>
            <a:r>
              <a:rPr lang="cs-CZ" b="1" dirty="0"/>
              <a:t>       78,4%</a:t>
            </a:r>
          </a:p>
          <a:p>
            <a:r>
              <a:rPr lang="cs-CZ" b="1" dirty="0"/>
              <a:t>A7) 13%</a:t>
            </a:r>
            <a:br>
              <a:rPr lang="cs-CZ" b="1" dirty="0"/>
            </a:br>
            <a:r>
              <a:rPr lang="cs-CZ" b="1" dirty="0"/>
              <a:t>        30%</a:t>
            </a:r>
          </a:p>
          <a:p>
            <a:r>
              <a:rPr lang="cs-CZ" b="1" dirty="0"/>
              <a:t>A8) 0,91</a:t>
            </a:r>
          </a:p>
          <a:p>
            <a:r>
              <a:rPr lang="cs-CZ" b="1" dirty="0"/>
              <a:t>A9) 65%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/>
              <a:t>B6) 3%</a:t>
            </a:r>
            <a:br>
              <a:rPr lang="cs-CZ" b="1" dirty="0"/>
            </a:br>
            <a:r>
              <a:rPr lang="cs-CZ" b="1" dirty="0"/>
              <a:t>       74%</a:t>
            </a:r>
          </a:p>
          <a:p>
            <a:r>
              <a:rPr lang="cs-CZ" b="1" dirty="0"/>
              <a:t>B7) 16%</a:t>
            </a:r>
            <a:br>
              <a:rPr lang="cs-CZ" b="1" dirty="0"/>
            </a:br>
            <a:r>
              <a:rPr lang="cs-CZ" b="1" dirty="0"/>
              <a:t>        30%</a:t>
            </a:r>
          </a:p>
          <a:p>
            <a:r>
              <a:rPr lang="cs-CZ" b="1" dirty="0"/>
              <a:t>B8) 0,03</a:t>
            </a:r>
            <a:br>
              <a:rPr lang="cs-CZ" b="1" dirty="0"/>
            </a:br>
            <a:r>
              <a:rPr lang="cs-CZ" b="1" dirty="0"/>
              <a:t>B9) 68%</a:t>
            </a:r>
          </a:p>
        </p:txBody>
      </p:sp>
    </p:spTree>
    <p:extLst>
      <p:ext uri="{BB962C8B-B14F-4D97-AF65-F5344CB8AC3E}">
        <p14:creationId xmlns:p14="http://schemas.microsoft.com/office/powerpoint/2010/main" val="2499328606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č.1/1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Vyjmenuj tři matematiky, kteří se zasloužili o rozvoj pravděpodobnosti:</a:t>
            </a:r>
          </a:p>
          <a:p>
            <a:r>
              <a:rPr lang="cs-CZ" b="1" dirty="0">
                <a:solidFill>
                  <a:schemeClr val="tx1"/>
                </a:solidFill>
              </a:rPr>
              <a:t>1.</a:t>
            </a:r>
          </a:p>
          <a:p>
            <a:r>
              <a:rPr lang="cs-CZ" b="1" dirty="0">
                <a:solidFill>
                  <a:schemeClr val="tx1"/>
                </a:solidFill>
              </a:rPr>
              <a:t>2.</a:t>
            </a:r>
          </a:p>
          <a:p>
            <a:r>
              <a:rPr lang="cs-CZ" b="1" dirty="0">
                <a:solidFill>
                  <a:schemeClr val="tx1"/>
                </a:solidFill>
              </a:rPr>
              <a:t>3.</a:t>
            </a:r>
          </a:p>
          <a:p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Vyjmenuj tři matematiky, kteří se zasloužili o rozvoj pravděpodobnosti:</a:t>
            </a:r>
          </a:p>
          <a:p>
            <a:r>
              <a:rPr lang="cs-CZ" b="1" dirty="0">
                <a:solidFill>
                  <a:schemeClr val="tx1"/>
                </a:solidFill>
              </a:rPr>
              <a:t>1.</a:t>
            </a:r>
          </a:p>
          <a:p>
            <a:r>
              <a:rPr lang="cs-CZ" b="1" dirty="0">
                <a:solidFill>
                  <a:schemeClr val="tx1"/>
                </a:solidFill>
              </a:rPr>
              <a:t>2.</a:t>
            </a:r>
          </a:p>
          <a:p>
            <a:r>
              <a:rPr lang="cs-CZ" b="1" dirty="0">
                <a:solidFill>
                  <a:schemeClr val="tx1"/>
                </a:solidFill>
              </a:rPr>
              <a:t>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2281625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č.1/2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Házíme 2 hrací kostky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(červenou a modrou).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Kolik prvků má množina všech výsledků 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Uveď příklady 3 možných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výsledků</a:t>
            </a:r>
          </a:p>
          <a:p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Házíme 3 hrací kostky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(červenou a modrou a bílou).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Kolik prvků má množina všech výsledků 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Uveď příklady 3 možných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výsledků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9440677"/>
      </p:ext>
    </p:extLst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č.1/3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Kolik různých součtů může padnout při vrhu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4 kostkami 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Kolik různých čtveřic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můžeme rozdat z mariášových karet ?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Kolik různých součtů může padnout při vrhu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3 kostkami 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Kolik různých trojic můžeme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vytvořit z černých šachových figurek ?</a:t>
            </a:r>
          </a:p>
        </p:txBody>
      </p:sp>
    </p:spTree>
    <p:extLst>
      <p:ext uri="{BB962C8B-B14F-4D97-AF65-F5344CB8AC3E}">
        <p14:creationId xmlns:p14="http://schemas.microsoft.com/office/powerpoint/2010/main" val="880422216"/>
      </p:ext>
    </p:extLst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č.1/4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Jaká je pravděpodobnost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vytažení pikové karty z balíčku mariášových karet?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Jaká je pravděpodobnost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padnutí čísla většího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než 4 při hodu hrací kostkou?</a:t>
            </a:r>
          </a:p>
          <a:p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Jaká je pravděpodobnost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vytažení krále z balíčku mariášových karet?</a:t>
            </a:r>
          </a:p>
          <a:p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  <a:p>
            <a:r>
              <a:rPr lang="cs-CZ" b="1" dirty="0">
                <a:solidFill>
                  <a:schemeClr val="tx1"/>
                </a:solidFill>
              </a:rPr>
              <a:t>Jaká je pravděpodobnost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padnutí čísla menšího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než 5 při hodu hrací kostkou?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3520180"/>
      </p:ext>
    </p:extLst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2"/>
                </a:solidFill>
              </a:rPr>
              <a:t>TEST č.1/5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 osudí je 5 bílých a 4 modré koule. Náhodně vybereme 3.</a:t>
            </a:r>
          </a:p>
          <a:p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Jaká je pravděpodobnost, že budou dvě bílé a jedná modrá? 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 osudí jsou 3 bílé a 5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černých koulí. Náhodně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vybereme 4.</a:t>
            </a:r>
          </a:p>
          <a:p>
            <a:r>
              <a:rPr lang="cs-CZ" b="1" dirty="0">
                <a:solidFill>
                  <a:schemeClr val="tx1"/>
                </a:solidFill>
              </a:rPr>
              <a:t>Jaká je pravděpodobnost,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budou tři černé a jedna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bílá ?  </a:t>
            </a:r>
          </a:p>
        </p:txBody>
      </p:sp>
    </p:spTree>
    <p:extLst>
      <p:ext uri="{BB962C8B-B14F-4D97-AF65-F5344CB8AC3E}">
        <p14:creationId xmlns:p14="http://schemas.microsoft.com/office/powerpoint/2010/main" val="754925169"/>
      </p:ext>
    </p:extLst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č.1/6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Červeně natřenou krychli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o hraně délky 5 rozřežeme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na jednotkové krychle. Jaká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je pravděpodobnost, že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náhodně vytažená krychle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bude mít</a:t>
            </a:r>
          </a:p>
          <a:p>
            <a:r>
              <a:rPr lang="cs-CZ" b="1" dirty="0">
                <a:solidFill>
                  <a:schemeClr val="tx1"/>
                </a:solidFill>
              </a:rPr>
              <a:t>a) právě dvě červené stěny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b) aspoň jednu červenou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     stěnu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Černě natřenou krychli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o hraně délky 6 rozřežeme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na jednotkové krychle. Jaká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je pravděpodobnost, že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náhodně vytažená krychle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bude mít</a:t>
            </a:r>
          </a:p>
          <a:p>
            <a:r>
              <a:rPr lang="cs-CZ" b="1" dirty="0">
                <a:solidFill>
                  <a:schemeClr val="tx1"/>
                </a:solidFill>
              </a:rPr>
              <a:t>a) právě tři černé stěny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b) nejvýše jednu černou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     stěnu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965630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č.1/7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Jaká je pravděpodobnost,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při jednom hodu dvěma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kostkami padne 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a) součet 6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b) součet 6 nebo 7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Jaká je pravděpodobnost,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při jednom hodu dvěma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kostkami padne 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a) součet 7</a:t>
            </a:r>
          </a:p>
          <a:p>
            <a:pPr marL="0" indent="0">
              <a:buNone/>
            </a:pP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b) součet 7 nebo 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3247863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č.1/8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 zásilce 50 výrobků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je 6 vadných. </a:t>
            </a:r>
          </a:p>
          <a:p>
            <a:r>
              <a:rPr lang="cs-CZ" b="1" dirty="0">
                <a:solidFill>
                  <a:schemeClr val="tx1"/>
                </a:solidFill>
              </a:rPr>
              <a:t>Jaká je pravděpodobnost,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mezi 10 náhodně vybranými výrobky budou </a:t>
            </a:r>
          </a:p>
          <a:p>
            <a:r>
              <a:rPr lang="cs-CZ" b="1" dirty="0">
                <a:solidFill>
                  <a:schemeClr val="tx1"/>
                </a:solidFill>
              </a:rPr>
              <a:t>nejvýše dva vadné ?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Skupina B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V zásilce 50 výrobků 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je 5 vadných. </a:t>
            </a:r>
          </a:p>
          <a:p>
            <a:r>
              <a:rPr lang="cs-CZ" b="1" dirty="0">
                <a:solidFill>
                  <a:schemeClr val="tx1"/>
                </a:solidFill>
              </a:rPr>
              <a:t>Jaká je pravděpodobnost,</a:t>
            </a:r>
            <a:br>
              <a:rPr lang="cs-CZ" b="1" dirty="0">
                <a:solidFill>
                  <a:schemeClr val="tx1"/>
                </a:solidFill>
              </a:rPr>
            </a:br>
            <a:r>
              <a:rPr lang="cs-CZ" b="1" dirty="0">
                <a:solidFill>
                  <a:schemeClr val="tx1"/>
                </a:solidFill>
              </a:rPr>
              <a:t>že mezi 7 náhodně vybranými výrobky budou </a:t>
            </a:r>
          </a:p>
          <a:p>
            <a:r>
              <a:rPr lang="cs-CZ" b="1" dirty="0">
                <a:solidFill>
                  <a:schemeClr val="tx1"/>
                </a:solidFill>
              </a:rPr>
              <a:t>aspoň tři vadné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7501672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</TotalTime>
  <Words>716</Words>
  <Application>Microsoft Office PowerPoint</Application>
  <PresentationFormat>On-screen Show (4:3)</PresentationFormat>
  <Paragraphs>129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Wingdings</vt:lpstr>
      <vt:lpstr>Wingdings 3</vt:lpstr>
      <vt:lpstr>Motiv sady Office</vt:lpstr>
      <vt:lpstr>TEST č. 1</vt:lpstr>
      <vt:lpstr>TEST č.1/1</vt:lpstr>
      <vt:lpstr>TEST č.1/2</vt:lpstr>
      <vt:lpstr>TEST č.1/3</vt:lpstr>
      <vt:lpstr>TEST č.1/4</vt:lpstr>
      <vt:lpstr>TEST č.1/5</vt:lpstr>
      <vt:lpstr>Test č.1/6</vt:lpstr>
      <vt:lpstr>Test č.1/7</vt:lpstr>
      <vt:lpstr>Test č.1/8</vt:lpstr>
      <vt:lpstr>Test č.1/9</vt:lpstr>
      <vt:lpstr>Řešení</vt:lpstr>
      <vt:lpstr>Řešení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69</cp:revision>
  <cp:lastPrinted>2012-07-01T20:49:24Z</cp:lastPrinted>
  <dcterms:created xsi:type="dcterms:W3CDTF">2011-12-03T14:12:28Z</dcterms:created>
  <dcterms:modified xsi:type="dcterms:W3CDTF">2024-08-24T15:17:13Z</dcterms:modified>
</cp:coreProperties>
</file>