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9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20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3EA65B99-038D-4541-B92E-ABED5A05EFA9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85685E27-5C06-42C3-928B-3B6B202D747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0350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  <p:sp>
        <p:nvSpPr>
          <p:cNvPr id="112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C4F8D9A-240C-4D60-9967-0C0C4C3382AF}" type="slidenum">
              <a:rPr lang="cs-CZ"/>
              <a:pPr eaLnBrk="1" hangingPunct="1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85E27-5C06-42C3-928B-3B6B202D7476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95614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85E27-5C06-42C3-928B-3B6B202D7476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73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85E27-5C06-42C3-928B-3B6B202D7476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80462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85E27-5C06-42C3-928B-3B6B202D7476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49210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85E27-5C06-42C3-928B-3B6B202D7476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40507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85E27-5C06-42C3-928B-3B6B202D7476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63211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85E27-5C06-42C3-928B-3B6B202D7476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89612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85E27-5C06-42C3-928B-3B6B202D7476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04300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85E27-5C06-42C3-928B-3B6B202D7476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563514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85E27-5C06-42C3-928B-3B6B202D7476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50154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  <p:sp>
        <p:nvSpPr>
          <p:cNvPr id="1229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1982F9F-38E5-4D86-BFEE-380DADAD30FF}" type="slidenum">
              <a:rPr lang="cs-CZ"/>
              <a:pPr eaLnBrk="1" hangingPunct="1"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85E27-5C06-42C3-928B-3B6B202D7476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0985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  <p:sp>
        <p:nvSpPr>
          <p:cNvPr id="1331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29BE806-10D2-43C3-AEAF-BA04BF662478}" type="slidenum">
              <a:rPr lang="cs-CZ"/>
              <a:pPr eaLnBrk="1" hangingPunct="1"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85E27-5C06-42C3-928B-3B6B202D7476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60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85E27-5C06-42C3-928B-3B6B202D7476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39825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85E27-5C06-42C3-928B-3B6B202D7476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11695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85E27-5C06-42C3-928B-3B6B202D7476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34273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85E27-5C06-42C3-928B-3B6B202D7476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7700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85E27-5C06-42C3-928B-3B6B202D7476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496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Klepnutím lze upravit styl předlohy podnadpisů.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303D4-3B99-4D6D-8E93-17C67909CE02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41C17-3053-4BB7-ADE4-55ECA21C2C2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6730693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E64A8-96B6-47CE-97D4-B4EDEA52023C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71D34-00F7-41CE-93AB-98ABB6833EF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6413470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F9D8E-636F-4069-B767-66A947C4525D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C3E19-14E1-413E-8132-5C7BC7952C9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209510"/>
      </p:ext>
    </p:extLst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3A767-DAC6-4508-A940-BB01393A445F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0C723-BAC3-449F-BAC5-0E57263A59E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8380566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FEEBF-8823-4D9C-81A9-EF28EF35E488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0EAB1-311F-4FD8-857E-093C6738373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9519797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AE1C3-61AD-4D57-9358-3F01218B65AD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464BA-1845-48D0-BB80-40E0DC56EDF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0818519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AE150-A73A-4CE2-8D09-094039111926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342A2-C749-4AD9-9504-905BC752DE5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5929251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37281-E3A0-46A2-B9EE-7AE6FB7D19EA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42191-210B-44C0-90EC-D87AE996BF3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7240194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43593-8FF9-4F9A-9C83-2CD9F42C7B72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95370-FD99-4F3D-A151-C98345AD59D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91574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848F9-7E40-4E90-B304-6139E083E290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8D709-2E60-476D-AD88-D18B93DBAB0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7865196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CCB5C-961A-4EC9-8BC2-C5B279DF5616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501FE2-C8F7-4141-AB94-2CCA59FB0CE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0596233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89208-0CBF-4F97-B6F4-C838B16B0ACC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25953-9D2A-4968-BB1F-10FD08A77F5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8737869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BA7334A-11DD-4339-BB2E-C488271F15FB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12E5708-F6BE-4B28-8060-0D38799779B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  <p:sldLayoutId id="2147483831" r:id="rId12"/>
  </p:sldLayoutIdLst>
  <p:transition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Pravděpodobnost 11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z="1800" dirty="0"/>
          </a:p>
          <a:p>
            <a:r>
              <a:rPr lang="cs-CZ" b="1" dirty="0"/>
              <a:t>Zásobník úloh</a:t>
            </a:r>
          </a:p>
          <a:p>
            <a:r>
              <a:rPr lang="cs-CZ" b="1" dirty="0"/>
              <a:t>Opakování, procvičení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>
                <a:solidFill>
                  <a:schemeClr val="bg1">
                    <a:lumMod val="65000"/>
                  </a:schemeClr>
                </a:solidFill>
              </a:rPr>
              <a:t>VY_32_INOVACE_21-12</a:t>
            </a:r>
          </a:p>
        </p:txBody>
      </p:sp>
    </p:spTree>
  </p:cSld>
  <p:clrMapOvr>
    <a:masterClrMapping/>
  </p:clrMapOvr>
  <p:transition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/>
                <a:r>
                  <a:rPr lang="cs-CZ" b="1" dirty="0"/>
                  <a:t>Jev C´- padnou nejvýše dvě šestky, </a:t>
                </a:r>
                <a:br>
                  <a:rPr lang="cs-CZ" b="1" dirty="0"/>
                </a:br>
                <a:r>
                  <a:rPr lang="cs-CZ" b="1" dirty="0"/>
                  <a:t>při osmnácti kostkách</a:t>
                </a:r>
                <a:endParaRPr lang="cs-CZ" b="1" i="1" dirty="0"/>
              </a:p>
              <a:p>
                <a:pPr lvl="0"/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𝑪</m:t>
                        </m:r>
                        <m:r>
                          <a:rPr lang="cs-CZ" b="1" i="1">
                            <a:latin typeface="Cambria Math"/>
                          </a:rPr>
                          <m:t>´</m:t>
                        </m:r>
                      </m:e>
                    </m:d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𝟏𝟖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𝟎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. 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𝟔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𝟓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𝟔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𝟏𝟖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+ 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𝟏𝟖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𝟏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. 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𝟔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𝟓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𝟔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𝟏𝟕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+ 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𝟏𝟖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. 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𝟔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𝟓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𝟔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𝟏𝟔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sup>
                    </m:sSup>
                  </m:oMath>
                </a14:m>
                <a:endParaRPr lang="cs-CZ" b="1" dirty="0"/>
              </a:p>
              <a:p>
                <a:r>
                  <a:rPr lang="cs-CZ" b="1" dirty="0"/>
                  <a:t>a proto 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𝑪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𝟏</m:t>
                    </m:r>
                    <m:r>
                      <a:rPr lang="cs-CZ" b="1" i="1">
                        <a:latin typeface="Cambria Math"/>
                      </a:rPr>
                      <m:t>−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𝑪</m:t>
                        </m:r>
                        <m:r>
                          <a:rPr lang="cs-CZ" b="1" i="1">
                            <a:latin typeface="Cambria Math"/>
                          </a:rPr>
                          <m:t>´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𝟓𝟗𝟕</m:t>
                    </m:r>
                  </m:oMath>
                </a14:m>
                <a:endParaRPr lang="cs-CZ" b="1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7346719"/>
      </p:ext>
    </p:extLst>
  </p:cSld>
  <p:clrMapOvr>
    <a:masterClrMapping/>
  </p:clrMapOvr>
  <p:transition>
    <p:randomBa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</a:p>
          <a:p>
            <a:r>
              <a:rPr lang="cs-CZ" b="1" dirty="0"/>
              <a:t>Největší je tedy pravděpodobnost jevu A.</a:t>
            </a:r>
            <a:br>
              <a:rPr lang="cs-CZ" b="1" dirty="0"/>
            </a:br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1243865"/>
      </p:ext>
    </p:extLst>
  </p:cSld>
  <p:clrMapOvr>
    <a:masterClrMapping/>
  </p:clrMapOvr>
  <p:transition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4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Na skladě je 1000 výrobků stejného</a:t>
            </a:r>
            <a:br>
              <a:rPr lang="cs-CZ" b="1" dirty="0"/>
            </a:br>
            <a:r>
              <a:rPr lang="cs-CZ" b="1" dirty="0"/>
              <a:t>druhu, z toho 100 druhé kvality.</a:t>
            </a:r>
            <a:br>
              <a:rPr lang="cs-CZ" b="1" dirty="0"/>
            </a:br>
            <a:r>
              <a:rPr lang="cs-CZ" b="1" dirty="0"/>
              <a:t>Z těchto výrobků vybereme náhodně</a:t>
            </a:r>
            <a:br>
              <a:rPr lang="cs-CZ" b="1" dirty="0"/>
            </a:br>
            <a:r>
              <a:rPr lang="cs-CZ" b="1" dirty="0"/>
              <a:t>5 kusů. </a:t>
            </a:r>
          </a:p>
          <a:p>
            <a:r>
              <a:rPr lang="cs-CZ" b="1" dirty="0"/>
              <a:t>Jaká je pravděpodobnost, že</a:t>
            </a:r>
          </a:p>
          <a:p>
            <a:r>
              <a:rPr lang="cs-CZ" b="1" dirty="0"/>
              <a:t>mezi nimi budou nejvýše dva </a:t>
            </a:r>
            <a:br>
              <a:rPr lang="cs-CZ" b="1" dirty="0"/>
            </a:br>
            <a:r>
              <a:rPr lang="cs-CZ" b="1" dirty="0"/>
              <a:t>druhé kvality ?</a:t>
            </a:r>
          </a:p>
        </p:txBody>
      </p:sp>
    </p:spTree>
    <p:extLst>
      <p:ext uri="{BB962C8B-B14F-4D97-AF65-F5344CB8AC3E}">
        <p14:creationId xmlns:p14="http://schemas.microsoft.com/office/powerpoint/2010/main" val="146905613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4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Řešení:</a:t>
            </a:r>
          </a:p>
          <a:p>
            <a:r>
              <a:rPr lang="cs-CZ" b="1" dirty="0"/>
              <a:t>Pravděpodobnost vytažení výrobku</a:t>
            </a:r>
            <a:br>
              <a:rPr lang="cs-CZ" b="1" dirty="0"/>
            </a:br>
            <a:r>
              <a:rPr lang="cs-CZ" b="1" dirty="0"/>
              <a:t>první jakosti je P(A) = 0,9.</a:t>
            </a:r>
          </a:p>
          <a:p>
            <a:r>
              <a:rPr lang="cs-CZ" b="1" dirty="0"/>
              <a:t>Pravděpodobnost vytažení výrobku</a:t>
            </a:r>
            <a:br>
              <a:rPr lang="cs-CZ" b="1" dirty="0"/>
            </a:br>
            <a:r>
              <a:rPr lang="cs-CZ" b="1" dirty="0"/>
              <a:t>druhé jakosti je P(A´) = 0,1. </a:t>
            </a:r>
          </a:p>
          <a:p>
            <a:r>
              <a:rPr lang="cs-CZ" b="1" dirty="0"/>
              <a:t>Nejvýše dva znamená… ( žádný, jeden,</a:t>
            </a:r>
            <a:br>
              <a:rPr lang="cs-CZ" b="1" dirty="0"/>
            </a:br>
            <a:r>
              <a:rPr lang="cs-CZ" b="1" dirty="0"/>
              <a:t>dva)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259110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dirty="0"/>
              </a:p>
              <a:p>
                <a:pPr lvl="0"/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</m:oMath>
                </a14:m>
                <a:endParaRPr lang="cs-CZ" b="1" i="1" dirty="0">
                  <a:latin typeface="Cambria Math"/>
                </a:endParaRPr>
              </a:p>
              <a:p>
                <a:pPr lvl="0"/>
                <a:r>
                  <a:rPr lang="cs-CZ" b="1" dirty="0"/>
                  <a:t>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𝟓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𝟎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. 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</a:rPr>
                                  <m:t>𝟏𝟎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latin typeface="Cambria Math"/>
                                  </a:rPr>
                                  <m:t>𝟗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</a:rPr>
                                  <m:t>𝟏𝟎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1" i="1" smtClean="0">
                            <a:latin typeface="Cambria Math"/>
                          </a:rPr>
                          <m:t>𝟓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sup>
                    </m:sSup>
                  </m:oMath>
                </a14:m>
                <a:endParaRPr lang="cs-CZ" b="1" i="1" dirty="0">
                  <a:latin typeface="Cambria Math"/>
                </a:endParaRPr>
              </a:p>
              <a:p>
                <a:pPr lvl="0"/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+ 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𝟓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𝟏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. 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</a:rPr>
                                  <m:t>𝟏𝟎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latin typeface="Cambria Math"/>
                                  </a:rPr>
                                  <m:t>𝟗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</a:rPr>
                                  <m:t>𝟏𝟎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1" i="1" smtClean="0">
                            <a:latin typeface="Cambria Math"/>
                          </a:rPr>
                          <m:t>𝟒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sup>
                    </m:sSup>
                  </m:oMath>
                </a14:m>
                <a:endParaRPr lang="cs-CZ" b="1" i="1" dirty="0">
                  <a:latin typeface="Cambria Math"/>
                </a:endParaRPr>
              </a:p>
              <a:p>
                <a:pPr lvl="0"/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+ 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𝟓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. 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</a:rPr>
                                  <m:t>𝟏𝟎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latin typeface="Cambria Math"/>
                                  </a:rPr>
                                  <m:t>𝟗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</a:rPr>
                                  <m:t>𝟏𝟎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sup>
                    </m:sSup>
                    <m:r>
                      <a:rPr lang="cs-CZ" b="1" i="1" smtClean="0">
                        <a:latin typeface="Cambria Math"/>
                      </a:rPr>
                      <m:t>=</m:t>
                    </m:r>
                  </m:oMath>
                </a14:m>
                <a:endParaRPr lang="cs-CZ" b="1" dirty="0"/>
              </a:p>
              <a:p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60453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4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= 0,59 + 0,328 + 0,073 = 0,99</a:t>
            </a:r>
          </a:p>
        </p:txBody>
      </p:sp>
    </p:spTree>
    <p:extLst>
      <p:ext uri="{BB962C8B-B14F-4D97-AF65-F5344CB8AC3E}">
        <p14:creationId xmlns:p14="http://schemas.microsoft.com/office/powerpoint/2010/main" val="20359579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5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b="1" dirty="0"/>
              <a:t>Správce mincovny dává do každé kazety</a:t>
            </a:r>
            <a:br>
              <a:rPr lang="cs-CZ" b="1" dirty="0"/>
            </a:br>
            <a:r>
              <a:rPr lang="cs-CZ" b="1" dirty="0"/>
              <a:t>se 100 mincemi jednu falešnou. Král dá</a:t>
            </a:r>
            <a:br>
              <a:rPr lang="cs-CZ" b="1" dirty="0"/>
            </a:br>
            <a:r>
              <a:rPr lang="cs-CZ" b="1" dirty="0"/>
              <a:t>prověřit 100 kazet tak, že z každé vybere </a:t>
            </a:r>
            <a:br>
              <a:rPr lang="cs-CZ" b="1" dirty="0"/>
            </a:br>
            <a:r>
              <a:rPr lang="cs-CZ" b="1" dirty="0"/>
              <a:t>po jedné minci a ta se přezkoumá.</a:t>
            </a:r>
          </a:p>
          <a:p>
            <a:r>
              <a:rPr lang="cs-CZ" b="1" dirty="0"/>
              <a:t>Jaká je pravděpodobnost, že správce</a:t>
            </a:r>
            <a:br>
              <a:rPr lang="cs-CZ" b="1" dirty="0"/>
            </a:br>
            <a:r>
              <a:rPr lang="cs-CZ" b="1" dirty="0"/>
              <a:t>bude přistižen ?</a:t>
            </a:r>
          </a:p>
        </p:txBody>
      </p:sp>
    </p:spTree>
    <p:extLst>
      <p:ext uri="{BB962C8B-B14F-4D97-AF65-F5344CB8AC3E}">
        <p14:creationId xmlns:p14="http://schemas.microsoft.com/office/powerpoint/2010/main" val="380974565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5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Řešení:</a:t>
            </a:r>
          </a:p>
          <a:p>
            <a:r>
              <a:rPr lang="cs-CZ" b="1" dirty="0"/>
              <a:t>Pravděpodobnost vytažení falešné</a:t>
            </a:r>
            <a:br>
              <a:rPr lang="cs-CZ" b="1" dirty="0"/>
            </a:br>
            <a:r>
              <a:rPr lang="cs-CZ" b="1" dirty="0"/>
              <a:t>mince je P(F) = 0,01</a:t>
            </a:r>
          </a:p>
          <a:p>
            <a:r>
              <a:rPr lang="cs-CZ" b="1" dirty="0"/>
              <a:t>Pravděpodobnost vytažení dobré </a:t>
            </a:r>
            <a:br>
              <a:rPr lang="cs-CZ" b="1" dirty="0"/>
            </a:br>
            <a:r>
              <a:rPr lang="cs-CZ" b="1" dirty="0"/>
              <a:t>mince je 1 – P(F) = 0,99.</a:t>
            </a:r>
            <a:br>
              <a:rPr lang="cs-CZ" b="1" dirty="0"/>
            </a:br>
            <a:r>
              <a:rPr lang="cs-CZ" b="1" dirty="0"/>
              <a:t>Správce nebude přistižen, když bude</a:t>
            </a:r>
            <a:br>
              <a:rPr lang="cs-CZ" b="1" dirty="0"/>
            </a:br>
            <a:r>
              <a:rPr lang="cs-CZ" b="1" dirty="0"/>
              <a:t>nula krát vytažena falešná mince a </a:t>
            </a:r>
            <a:br>
              <a:rPr lang="cs-CZ" b="1" dirty="0"/>
            </a:br>
            <a:r>
              <a:rPr lang="cs-CZ" b="1" dirty="0"/>
              <a:t>100 krát dobrá mince, tzn.</a:t>
            </a:r>
          </a:p>
        </p:txBody>
      </p:sp>
    </p:spTree>
    <p:extLst>
      <p:ext uri="{BB962C8B-B14F-4D97-AF65-F5344CB8AC3E}">
        <p14:creationId xmlns:p14="http://schemas.microsoft.com/office/powerpoint/2010/main" val="1018112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b="1" dirty="0"/>
              </a:p>
              <a:p>
                <a:r>
                  <a:rPr lang="cs-CZ" b="1" dirty="0"/>
                  <a:t>n = 100, k = 0,</a:t>
                </a:r>
              </a:p>
              <a:p>
                <a:pPr lvl="0"/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𝑵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𝟏𝟎𝟎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𝟎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. 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𝟎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,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𝟗𝟗</m:t>
                            </m:r>
                          </m:e>
                        </m:d>
                      </m:e>
                      <m:sup>
                        <m:r>
                          <a:rPr lang="cs-CZ" b="1" i="1" smtClean="0">
                            <a:latin typeface="Cambria Math"/>
                          </a:rPr>
                          <m:t>𝟏𝟎𝟎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𝟎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,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𝟎𝟏</m:t>
                            </m:r>
                          </m:e>
                        </m:d>
                      </m:e>
                      <m:sup>
                        <m:r>
                          <a:rPr lang="cs-CZ" b="1" i="1" smtClean="0">
                            <a:latin typeface="Cambria Math"/>
                          </a:rPr>
                          <m:t>𝟎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sup>
                    </m:sSup>
                  </m:oMath>
                </a14:m>
                <a:endParaRPr lang="cs-CZ" b="1" i="1" dirty="0">
                  <a:latin typeface="Cambria Math"/>
                </a:endParaRPr>
              </a:p>
              <a:p>
                <a:r>
                  <a:rPr lang="cs-CZ" b="1" dirty="0"/>
                  <a:t>Správce bude přistižen :</a:t>
                </a:r>
              </a:p>
              <a:p>
                <a:r>
                  <a:rPr lang="cs-CZ" b="1" dirty="0"/>
                  <a:t>P(P)  = 1 – P(N) = 0,634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373875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6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b="1" dirty="0"/>
              <a:t>V garáži je 10 autobusů. Pravděpodobnost,</a:t>
            </a:r>
            <a:br>
              <a:rPr lang="cs-CZ" b="1" dirty="0"/>
            </a:br>
            <a:r>
              <a:rPr lang="cs-CZ" b="1" dirty="0"/>
              <a:t>že je provozuschopný je 0,8.</a:t>
            </a:r>
          </a:p>
          <a:p>
            <a:r>
              <a:rPr lang="cs-CZ" b="1" dirty="0"/>
              <a:t>Jaká je pravděpodobnost, že</a:t>
            </a:r>
          </a:p>
          <a:p>
            <a:r>
              <a:rPr lang="cs-CZ" b="1" dirty="0"/>
              <a:t> a) v daném dni bude právě 6 autobusů</a:t>
            </a:r>
            <a:br>
              <a:rPr lang="cs-CZ" b="1" dirty="0"/>
            </a:br>
            <a:r>
              <a:rPr lang="cs-CZ" b="1" dirty="0"/>
              <a:t>    použitelných ? </a:t>
            </a:r>
          </a:p>
          <a:p>
            <a:r>
              <a:rPr lang="cs-CZ" b="1" dirty="0"/>
              <a:t>b) aspoň 4 budou provozuschopné ?</a:t>
            </a:r>
          </a:p>
        </p:txBody>
      </p:sp>
    </p:spTree>
    <p:extLst>
      <p:ext uri="{BB962C8B-B14F-4D97-AF65-F5344CB8AC3E}">
        <p14:creationId xmlns:p14="http://schemas.microsoft.com/office/powerpoint/2010/main" val="146183489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rgbClr val="376092"/>
                </a:solidFill>
              </a:rPr>
              <a:t>Příklad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cs-CZ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b="1" dirty="0"/>
              <a:t>Určete pravděpodobnost, že </a:t>
            </a:r>
            <a:br>
              <a:rPr lang="cs-CZ" b="1" dirty="0"/>
            </a:br>
            <a:r>
              <a:rPr lang="cs-CZ" b="1" dirty="0"/>
              <a:t>rodina se 4 dětmi má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b="1" dirty="0"/>
              <a:t>a) právě dvě dívky  P(A </a:t>
            </a:r>
            <a:r>
              <a:rPr lang="cs-CZ" b="1" baseline="-25000" dirty="0"/>
              <a:t>4,2</a:t>
            </a:r>
            <a:r>
              <a:rPr lang="cs-CZ" b="1" dirty="0"/>
              <a:t>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b="1" dirty="0"/>
              <a:t>b) aspoň tři dívky    P(A </a:t>
            </a:r>
            <a:r>
              <a:rPr lang="cs-CZ" b="1" baseline="-25000" dirty="0"/>
              <a:t>4,3</a:t>
            </a:r>
            <a:r>
              <a:rPr lang="cs-CZ" b="1" dirty="0"/>
              <a:t>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b="1" dirty="0"/>
              <a:t>c) nejvýš jednu dívku P(A </a:t>
            </a:r>
            <a:r>
              <a:rPr lang="cs-CZ" b="1" baseline="-25000" dirty="0"/>
              <a:t>4,1</a:t>
            </a:r>
            <a:r>
              <a:rPr lang="cs-CZ" b="1" dirty="0"/>
              <a:t>)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cs-CZ" dirty="0"/>
          </a:p>
        </p:txBody>
      </p:sp>
    </p:spTree>
  </p:cSld>
  <p:clrMapOvr>
    <a:masterClrMapping/>
  </p:clrMapOvr>
  <p:transition>
    <p:randomBar dir="vert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b="1" dirty="0"/>
              <a:t>Děkuji za pozornost</a:t>
            </a:r>
          </a:p>
          <a:p>
            <a:r>
              <a:rPr lang="cs-CZ" b="1" dirty="0"/>
              <a:t>Autor DUM:  Mgr. Jan </a:t>
            </a:r>
            <a:r>
              <a:rPr lang="cs-CZ" b="1" dirty="0" err="1"/>
              <a:t>Bajnar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276057106"/>
      </p:ext>
    </p:extLst>
  </p:cSld>
  <p:clrMapOvr>
    <a:masterClrMapping/>
  </p:clrMapOvr>
  <p:transition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 eaLnBrk="1" hangingPunct="1"/>
            <a:r>
              <a:rPr lang="cs-CZ" b="1" dirty="0">
                <a:solidFill>
                  <a:srgbClr val="376092"/>
                </a:solidFill>
              </a:rPr>
              <a:t>Příklad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781550"/>
              </a:xfrm>
            </p:spPr>
            <p:txBody>
              <a:bodyPr rtlCol="0">
                <a:normAutofit/>
              </a:bodyPr>
              <a:lstStyle/>
              <a:p>
                <a:r>
                  <a:rPr lang="cs-CZ" b="1" dirty="0"/>
                  <a:t>Řešení:</a:t>
                </a:r>
              </a:p>
              <a:p>
                <a:pPr lvl="0"/>
                <a:r>
                  <a:rPr lang="cs-CZ" b="1" dirty="0"/>
                  <a:t>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>
                                <a:latin typeface="Cambria Math"/>
                              </a:rPr>
                              <m:t>𝑨</m:t>
                            </m:r>
                          </m:e>
                          <m:sub>
                            <m:r>
                              <a:rPr lang="cs-CZ" b="1" i="1">
                                <a:latin typeface="Cambria Math"/>
                              </a:rPr>
                              <m:t>𝟒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,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𝟒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. 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f>
                          <m:f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b="1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f>
                          <m:f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b="1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𝟑𝟕𝟓</m:t>
                    </m:r>
                  </m:oMath>
                </a14:m>
                <a:endParaRPr lang="cs-CZ" b="1" dirty="0"/>
              </a:p>
              <a:p>
                <a:pPr lvl="0"/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>
                                <a:latin typeface="Cambria Math"/>
                              </a:rPr>
                              <m:t>𝑨</m:t>
                            </m:r>
                          </m:e>
                          <m:sub>
                            <m:r>
                              <a:rPr lang="cs-CZ" b="1" i="1">
                                <a:latin typeface="Cambria Math"/>
                              </a:rPr>
                              <m:t>𝟒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,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𝟑</m:t>
                            </m:r>
                          </m:sub>
                        </m:sSub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𝟒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𝟑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. 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f>
                          <m:f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b="1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f>
                          <m:f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b="1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+ 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𝟒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𝟒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. 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f>
                          <m:f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b="1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𝟒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f>
                          <m:f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b="1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𝟎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𝟑𝟏𝟐</m:t>
                    </m:r>
                  </m:oMath>
                </a14:m>
                <a:endParaRPr lang="cs-CZ" b="1" dirty="0"/>
              </a:p>
              <a:p>
                <a:pPr lvl="0"/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>
                                <a:latin typeface="Cambria Math"/>
                              </a:rPr>
                              <m:t>𝑨</m:t>
                            </m:r>
                          </m:e>
                          <m:sub>
                            <m:r>
                              <a:rPr lang="cs-CZ" b="1" i="1">
                                <a:latin typeface="Cambria Math"/>
                              </a:rPr>
                              <m:t>𝟒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,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𝟒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𝟎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. 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f>
                          <m:f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b="1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f>
                          <m:f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b="1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𝟒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+ 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𝟒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𝟏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. 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f>
                          <m:f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b="1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f>
                          <m:f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b="1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𝟑𝟏𝟐</m:t>
                    </m:r>
                  </m:oMath>
                </a14:m>
                <a:endParaRPr lang="cs-CZ" b="1" dirty="0"/>
              </a:p>
              <a:p>
                <a:pPr eaLnBrk="1" fontAlgn="auto" hangingPunct="1">
                  <a:spcAft>
                    <a:spcPts val="0"/>
                  </a:spcAft>
                  <a:defRPr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781550"/>
              </a:xfrm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b="1" dirty="0"/>
              <a:t>Lék léčí úspěšně v 85 % případů. </a:t>
            </a:r>
            <a:br>
              <a:rPr lang="cs-CZ" b="1" dirty="0"/>
            </a:br>
            <a:r>
              <a:rPr lang="cs-CZ" b="1" dirty="0"/>
              <a:t>Jaká je pravděpodobnost, že</a:t>
            </a:r>
            <a:br>
              <a:rPr lang="cs-CZ" b="1" dirty="0"/>
            </a:br>
            <a:r>
              <a:rPr lang="cs-CZ" b="1" dirty="0"/>
              <a:t>při užití léků 10 pacienty </a:t>
            </a:r>
            <a:br>
              <a:rPr lang="cs-CZ" b="1" dirty="0"/>
            </a:br>
            <a:r>
              <a:rPr lang="cs-CZ" b="1" dirty="0"/>
              <a:t>se aspoň 7 vyléčí 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7990169"/>
      </p:ext>
    </p:extLst>
  </p:cSld>
  <p:clrMapOvr>
    <a:masterClrMapping/>
  </p:clrMapOvr>
  <p:transition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Řešení:</a:t>
                </a:r>
              </a:p>
              <a:p>
                <a:pPr lvl="0"/>
                <a:r>
                  <a:rPr lang="cs-CZ" b="1" dirty="0"/>
                  <a:t>Jev Z  =     pacient se vyléčí   </a:t>
                </a:r>
                <a:br>
                  <a:rPr lang="cs-CZ" b="1" dirty="0"/>
                </a:br>
                <a:r>
                  <a:rPr lang="cs-CZ" b="1" dirty="0"/>
                  <a:t>P(Z) = 0,85</a:t>
                </a:r>
              </a:p>
              <a:p>
                <a:pPr lvl="0"/>
                <a:r>
                  <a:rPr lang="cs-CZ" b="1" dirty="0"/>
                  <a:t>n = 10, k = 7,8,9,10</a:t>
                </a:r>
              </a:p>
              <a:p>
                <a:pPr lvl="0"/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>
                                <a:latin typeface="Cambria Math"/>
                              </a:rPr>
                              <m:t>𝒁</m:t>
                            </m:r>
                          </m:e>
                          <m:sub>
                            <m:r>
                              <a:rPr lang="cs-CZ" b="1" i="1">
                                <a:latin typeface="Cambria Math"/>
                              </a:rPr>
                              <m:t>𝟏𝟎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,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𝟕</m:t>
                            </m:r>
                          </m:sub>
                        </m:sSub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𝟏𝟎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𝟕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. 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b="1" i="1">
                                <a:latin typeface="Cambria Math"/>
                              </a:rPr>
                              <m:t>𝟎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,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𝟖𝟓</m:t>
                            </m:r>
                          </m:e>
                        </m:d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𝟕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b="1" i="1">
                                <a:latin typeface="Cambria Math"/>
                              </a:rPr>
                              <m:t>𝟎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,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𝟏𝟓</m:t>
                            </m:r>
                          </m:e>
                        </m:d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sup>
                    </m:sSup>
                  </m:oMath>
                </a14:m>
                <a:endParaRPr lang="cs-CZ" b="1" i="1" dirty="0"/>
              </a:p>
              <a:p>
                <a:pPr lvl="0"/>
                <a:r>
                  <a:rPr lang="cs-CZ" b="1" dirty="0"/>
                  <a:t>                 </a:t>
                </a:r>
                <a14:m>
                  <m:oMath xmlns:m="http://schemas.openxmlformats.org/officeDocument/2006/math">
                    <m:r>
                      <a:rPr lang="cs-CZ" b="1" i="0" smtClean="0">
                        <a:latin typeface="Cambria Math"/>
                      </a:rPr>
                      <m:t>  </m:t>
                    </m:r>
                    <m:r>
                      <a:rPr lang="cs-CZ" b="1" i="1">
                        <a:latin typeface="Cambria Math"/>
                      </a:rPr>
                      <m:t>+ 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𝟏𝟎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𝟖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. 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b="1" i="1">
                                <a:latin typeface="Cambria Math"/>
                              </a:rPr>
                              <m:t>𝟎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,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𝟖𝟓</m:t>
                            </m:r>
                          </m:e>
                        </m:d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𝟖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b="1" i="1">
                                <a:latin typeface="Cambria Math"/>
                              </a:rPr>
                              <m:t>𝟎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,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𝟏𝟓</m:t>
                            </m:r>
                          </m:e>
                        </m:d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cs-CZ" dirty="0"/>
                  <a:t>+</a:t>
                </a:r>
                <a:br>
                  <a:rPr lang="cs-CZ" dirty="0"/>
                </a:br>
                <a:r>
                  <a:rPr lang="cs-CZ" dirty="0"/>
                  <a:t> 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4844392"/>
      </p:ext>
    </p:extLst>
  </p:cSld>
  <p:clrMapOvr>
    <a:masterClrMapping/>
  </p:clrMapOvr>
  <p:transition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/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 </m:t>
                    </m:r>
                  </m:oMath>
                </a14:m>
                <a:endParaRPr lang="cs-CZ" b="0" i="1" dirty="0">
                  <a:latin typeface="Cambria Math"/>
                </a:endParaRPr>
              </a:p>
              <a:p>
                <a:pPr lvl="0"/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   </m:t>
                    </m:r>
                    <m:r>
                      <a:rPr lang="cs-CZ" b="1" i="1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𝟏𝟎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𝟗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. 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b="1" i="1">
                                <a:latin typeface="Cambria Math"/>
                              </a:rPr>
                              <m:t>𝟎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,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𝟖𝟓</m:t>
                            </m:r>
                          </m:e>
                        </m:d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𝟗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b="1" i="1">
                                <a:latin typeface="Cambria Math"/>
                              </a:rPr>
                              <m:t>𝟎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,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𝟏𝟓</m:t>
                            </m:r>
                          </m:e>
                        </m:d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+</m:t>
                    </m:r>
                    <m:r>
                      <a:rPr lang="cs-CZ" b="1" i="1" smtClean="0">
                        <a:latin typeface="Cambria Math"/>
                      </a:rPr>
                      <m:t>    +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𝟏𝟎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𝟏𝟎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. 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b="1" i="1">
                                <a:latin typeface="Cambria Math"/>
                              </a:rPr>
                              <m:t>𝟎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,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𝟖𝟓</m:t>
                            </m:r>
                          </m:e>
                        </m:d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𝟏𝟎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b="1" i="1">
                                <a:latin typeface="Cambria Math"/>
                              </a:rPr>
                              <m:t>𝟎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,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𝟏𝟓</m:t>
                            </m:r>
                          </m:e>
                        </m:d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𝟎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 =</m:t>
                    </m:r>
                  </m:oMath>
                </a14:m>
                <a:endParaRPr lang="cs-CZ" b="1" dirty="0"/>
              </a:p>
              <a:p>
                <a:pPr lvl="0"/>
                <a14:m>
                  <m:oMath xmlns:m="http://schemas.openxmlformats.org/officeDocument/2006/math">
                    <m:r>
                      <a:rPr lang="cs-CZ" b="1" i="1" dirty="0">
                        <a:latin typeface="Cambria Math"/>
                      </a:rPr>
                      <m:t> </m:t>
                    </m:r>
                    <m:r>
                      <a:rPr lang="cs-CZ" b="1" i="1" dirty="0" smtClean="0">
                        <a:latin typeface="Cambria Math"/>
                      </a:rPr>
                      <m:t>   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𝟏𝟐𝟗</m:t>
                    </m:r>
                    <m:r>
                      <a:rPr lang="cs-CZ" b="1" i="1">
                        <a:latin typeface="Cambria Math"/>
                      </a:rPr>
                      <m:t>+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𝟐𝟕𝟓𝟖</m:t>
                    </m:r>
                    <m:r>
                      <a:rPr lang="cs-CZ" b="1" i="1">
                        <a:latin typeface="Cambria Math"/>
                      </a:rPr>
                      <m:t>+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𝟑𝟒𝟕</m:t>
                    </m:r>
                    <m:r>
                      <a:rPr lang="cs-CZ" b="1" i="1">
                        <a:latin typeface="Cambria Math"/>
                      </a:rPr>
                      <m:t>+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𝟏𝟗𝟔</m:t>
                    </m:r>
                    <m:r>
                      <a:rPr lang="cs-CZ" b="1" i="1">
                        <a:latin typeface="Cambria Math"/>
                      </a:rPr>
                      <m:t>=</m:t>
                    </m:r>
                  </m:oMath>
                </a14:m>
                <a:endParaRPr lang="cs-CZ" b="1" i="1" dirty="0">
                  <a:latin typeface="Cambria Math"/>
                </a:endParaRPr>
              </a:p>
              <a:p>
                <a:pPr lvl="0"/>
                <a:r>
                  <a:rPr lang="cs-CZ" b="1" dirty="0"/>
                  <a:t>    =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𝟗𝟒𝟖</m:t>
                    </m:r>
                  </m:oMath>
                </a14:m>
                <a:endParaRPr lang="cs-CZ" b="1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861835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Který z následujících jevů má větší pravděpodobnost?</a:t>
            </a:r>
          </a:p>
          <a:p>
            <a:r>
              <a:rPr lang="cs-CZ" b="1" dirty="0"/>
              <a:t>a) jev A – padnutí aspoň jedné šestky při hodu 6 kostkami</a:t>
            </a:r>
          </a:p>
          <a:p>
            <a:r>
              <a:rPr lang="cs-CZ" b="1" dirty="0"/>
              <a:t>b) jev B – padnutí aspoň dvou šestek při hodu 12 kostkami</a:t>
            </a:r>
          </a:p>
          <a:p>
            <a:r>
              <a:rPr lang="cs-CZ" b="1" dirty="0"/>
              <a:t>c) jev C – padnutí aspoň tří šestek při hodu 18 kostkami 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06997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dirty="0"/>
              </a:p>
              <a:p>
                <a:r>
                  <a:rPr lang="cs-CZ" b="1" dirty="0"/>
                  <a:t>Úlohu budeme řešit pomocí </a:t>
                </a:r>
                <a:br>
                  <a:rPr lang="cs-CZ" b="1" dirty="0"/>
                </a:br>
                <a:r>
                  <a:rPr lang="cs-CZ" b="1" dirty="0"/>
                  <a:t>doplňkových jevů</a:t>
                </a:r>
              </a:p>
              <a:p>
                <a:pPr lvl="0"/>
                <a:r>
                  <a:rPr lang="cs-CZ" b="1" dirty="0"/>
                  <a:t>Jev A´- nepadne žádná šestka, při šesti kostkách</a:t>
                </a:r>
                <a:br>
                  <a:rPr lang="cs-CZ" b="1" dirty="0"/>
                </a:b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  <m:r>
                          <a:rPr lang="cs-CZ" b="1" i="1">
                            <a:latin typeface="Cambria Math"/>
                          </a:rPr>
                          <m:t>´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𝟔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𝟎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. 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𝟔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𝟓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𝟔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𝟔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sup>
                    </m:sSup>
                  </m:oMath>
                </a14:m>
                <a:r>
                  <a:rPr lang="cs-CZ" b="1" dirty="0"/>
                  <a:t> </a:t>
                </a:r>
                <a:br>
                  <a:rPr lang="cs-CZ" b="1" dirty="0"/>
                </a:br>
                <a:r>
                  <a:rPr lang="cs-CZ" b="1" dirty="0"/>
                  <a:t>a proto   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𝟏</m:t>
                    </m:r>
                    <m:r>
                      <a:rPr lang="cs-CZ" b="1" i="1">
                        <a:latin typeface="Cambria Math"/>
                      </a:rPr>
                      <m:t>−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  <m:r>
                          <a:rPr lang="cs-CZ" b="1" i="1">
                            <a:latin typeface="Cambria Math"/>
                          </a:rPr>
                          <m:t>´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𝟔𝟔𝟓</m:t>
                    </m:r>
                  </m:oMath>
                </a14:m>
                <a:endParaRPr lang="cs-CZ" b="1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5266725"/>
      </p:ext>
    </p:extLst>
  </p:cSld>
  <p:clrMapOvr>
    <a:masterClrMapping/>
  </p:clrMapOvr>
  <p:transition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/>
                <a:endParaRPr lang="cs-CZ" dirty="0"/>
              </a:p>
              <a:p>
                <a:pPr lvl="0"/>
                <a:r>
                  <a:rPr lang="cs-CZ" b="1" dirty="0"/>
                  <a:t>Jev B´- padne nejvýše jedna šestka, při dvanácti kostkách</a:t>
                </a:r>
              </a:p>
              <a:p>
                <a:pPr lvl="0"/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𝑩</m:t>
                        </m:r>
                        <m:r>
                          <a:rPr lang="cs-CZ" b="1" i="1">
                            <a:latin typeface="Cambria Math"/>
                          </a:rPr>
                          <m:t>´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𝟏𝟐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𝟎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. 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𝟔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𝟓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𝟔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𝟏𝟐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+ 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𝟏𝟐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𝟏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. 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𝟔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𝟓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𝟔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𝟏𝟏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sup>
                    </m:sSup>
                  </m:oMath>
                </a14:m>
                <a:endParaRPr lang="cs-CZ" b="1" dirty="0"/>
              </a:p>
              <a:p>
                <a:r>
                  <a:rPr lang="cs-CZ" b="1" dirty="0"/>
                  <a:t>a proto   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𝟏</m:t>
                    </m:r>
                    <m:r>
                      <a:rPr lang="cs-CZ" b="1" i="1">
                        <a:latin typeface="Cambria Math"/>
                      </a:rPr>
                      <m:t>−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𝑩</m:t>
                        </m:r>
                        <m:r>
                          <a:rPr lang="cs-CZ" b="1" i="1">
                            <a:latin typeface="Cambria Math"/>
                          </a:rPr>
                          <m:t>´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𝟔𝟏𝟖</m:t>
                    </m:r>
                  </m:oMath>
                </a14:m>
                <a:endParaRPr lang="cs-CZ" b="1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4019984"/>
      </p:ext>
    </p:extLst>
  </p:cSld>
  <p:clrMapOvr>
    <a:masterClrMapping/>
  </p:clrMapOvr>
  <p:transition>
    <p:randomBar dir="vert"/>
  </p:transition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529</TotalTime>
  <Words>735</Words>
  <Application>Microsoft Office PowerPoint</Application>
  <PresentationFormat>On-screen Show (4:3)</PresentationFormat>
  <Paragraphs>114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Cambria Math</vt:lpstr>
      <vt:lpstr>Wingdings</vt:lpstr>
      <vt:lpstr>Wingdings 3</vt:lpstr>
      <vt:lpstr>Motiv sady Office</vt:lpstr>
      <vt:lpstr>Pravděpodobnost 11</vt:lpstr>
      <vt:lpstr>Příklad 1</vt:lpstr>
      <vt:lpstr>Příklad 1</vt:lpstr>
      <vt:lpstr>Příklad 2</vt:lpstr>
      <vt:lpstr>Příklad 2</vt:lpstr>
      <vt:lpstr>Příklad 2</vt:lpstr>
      <vt:lpstr>Příklad 3</vt:lpstr>
      <vt:lpstr>Příklad 3</vt:lpstr>
      <vt:lpstr>Příklad 3</vt:lpstr>
      <vt:lpstr>Příklad 3</vt:lpstr>
      <vt:lpstr>Příklad 3</vt:lpstr>
      <vt:lpstr>Příklad 4</vt:lpstr>
      <vt:lpstr>Příklad 4</vt:lpstr>
      <vt:lpstr>Příklad 4</vt:lpstr>
      <vt:lpstr>Příklad 4</vt:lpstr>
      <vt:lpstr>Příklad 5</vt:lpstr>
      <vt:lpstr>Příklad 5</vt:lpstr>
      <vt:lpstr>Příklad 5</vt:lpstr>
      <vt:lpstr>Příklad 6</vt:lpstr>
      <vt:lpstr>PowerPoint Presentation</vt:lpstr>
    </vt:vector>
  </TitlesOfParts>
  <Company>ATC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Kristýna Sichová</cp:lastModifiedBy>
  <cp:revision>58</cp:revision>
  <dcterms:created xsi:type="dcterms:W3CDTF">2011-12-03T14:12:28Z</dcterms:created>
  <dcterms:modified xsi:type="dcterms:W3CDTF">2024-08-24T15:17:47Z</dcterms:modified>
</cp:coreProperties>
</file>