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71" r:id="rId4"/>
    <p:sldId id="272" r:id="rId5"/>
    <p:sldId id="273" r:id="rId6"/>
    <p:sldId id="274" r:id="rId7"/>
    <p:sldId id="276" r:id="rId8"/>
    <p:sldId id="277" r:id="rId9"/>
    <p:sldId id="278" r:id="rId10"/>
    <p:sldId id="279" r:id="rId11"/>
    <p:sldId id="280" r:id="rId12"/>
    <p:sldId id="281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NB03\Plocha\HISTOGRAM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4468298884514432E-2"/>
          <c:y val="6.2869779054085001E-2"/>
          <c:w val="0.90386503444881894"/>
          <c:h val="0.85884166408682772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List1!$A$2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6C-430C-AAD8-0256F1E245E8}"/>
            </c:ext>
          </c:extLst>
        </c:ser>
        <c:ser>
          <c:idx val="1"/>
          <c:order val="1"/>
          <c:invertIfNegative val="0"/>
          <c:val>
            <c:numRef>
              <c:f>List1!$A$3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6C-430C-AAD8-0256F1E245E8}"/>
            </c:ext>
          </c:extLst>
        </c:ser>
        <c:ser>
          <c:idx val="2"/>
          <c:order val="2"/>
          <c:invertIfNegative val="0"/>
          <c:val>
            <c:numRef>
              <c:f>List1!$A$4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6C-430C-AAD8-0256F1E245E8}"/>
            </c:ext>
          </c:extLst>
        </c:ser>
        <c:ser>
          <c:idx val="3"/>
          <c:order val="3"/>
          <c:invertIfNegative val="0"/>
          <c:val>
            <c:numRef>
              <c:f>List1!$A$5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6C-430C-AAD8-0256F1E245E8}"/>
            </c:ext>
          </c:extLst>
        </c:ser>
        <c:ser>
          <c:idx val="4"/>
          <c:order val="4"/>
          <c:invertIfNegative val="0"/>
          <c:val>
            <c:numRef>
              <c:f>List1!$A$6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6C-430C-AAD8-0256F1E245E8}"/>
            </c:ext>
          </c:extLst>
        </c:ser>
        <c:ser>
          <c:idx val="5"/>
          <c:order val="5"/>
          <c:invertIfNegative val="0"/>
          <c:val>
            <c:numRef>
              <c:f>List1!$A$7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6C-430C-AAD8-0256F1E245E8}"/>
            </c:ext>
          </c:extLst>
        </c:ser>
        <c:ser>
          <c:idx val="6"/>
          <c:order val="6"/>
          <c:invertIfNegative val="0"/>
          <c:val>
            <c:numRef>
              <c:f>List1!$A$8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B6C-430C-AAD8-0256F1E245E8}"/>
            </c:ext>
          </c:extLst>
        </c:ser>
        <c:ser>
          <c:idx val="7"/>
          <c:order val="7"/>
          <c:invertIfNegative val="0"/>
          <c:val>
            <c:numRef>
              <c:f>List1!$A$9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B6C-430C-AAD8-0256F1E245E8}"/>
            </c:ext>
          </c:extLst>
        </c:ser>
        <c:ser>
          <c:idx val="8"/>
          <c:order val="8"/>
          <c:invertIfNegative val="0"/>
          <c:val>
            <c:numRef>
              <c:f>List1!$A$10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B6C-430C-AAD8-0256F1E245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752704"/>
        <c:axId val="151754240"/>
      </c:barChart>
      <c:catAx>
        <c:axId val="151752704"/>
        <c:scaling>
          <c:orientation val="minMax"/>
        </c:scaling>
        <c:delete val="0"/>
        <c:axPos val="b"/>
        <c:majorTickMark val="out"/>
        <c:minorTickMark val="none"/>
        <c:tickLblPos val="nextTo"/>
        <c:crossAx val="151754240"/>
        <c:crosses val="autoZero"/>
        <c:auto val="1"/>
        <c:lblAlgn val="ctr"/>
        <c:lblOffset val="100"/>
        <c:noMultiLvlLbl val="0"/>
      </c:catAx>
      <c:valAx>
        <c:axId val="1517542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17527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4F36507-274C-4A0D-8A66-E342534C729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1CA3025-E77C-42B5-A714-20BFEBB897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4746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F9ED04-04FC-4805-A542-154E7750C8D2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4E7D252-3234-4E9C-9A07-1555D058CFF0}" type="slidenum">
              <a:rPr lang="cs-CZ" smtClean="0"/>
              <a:pPr eaLnBrk="1" hangingPunct="1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CA3025-E77C-42B5-A714-20BFEBB89764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147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CA3025-E77C-42B5-A714-20BFEBB89764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55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11A6413-93A8-4BC4-888E-18D678F2A166}" type="slidenum">
              <a:rPr lang="cs-CZ" smtClean="0"/>
              <a:pPr eaLnBrk="1" hangingPunct="1"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038A181-16B7-4315-9A9E-F46CAA067244}" type="slidenum">
              <a:rPr lang="cs-CZ" smtClean="0"/>
              <a:pPr eaLnBrk="1" hangingPunct="1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D43674F-B5C5-4DC8-8BFD-C73D9E349E71}" type="slidenum">
              <a:rPr lang="cs-CZ" smtClean="0"/>
              <a:pPr eaLnBrk="1" hangingPunct="1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316D3B9-DBEF-49B3-8B35-39E0E3564CDF}" type="slidenum">
              <a:rPr lang="cs-CZ" smtClean="0"/>
              <a:pPr eaLnBrk="1" hangingPunct="1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5C2E74D-779A-4EE8-9F68-1091780E6749}" type="slidenum">
              <a:rPr lang="cs-CZ" smtClean="0"/>
              <a:pPr eaLnBrk="1" hangingPunct="1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AD01D9-5F01-48BC-821F-6D0EFA10C568}" type="slidenum">
              <a:rPr lang="cs-CZ" smtClean="0"/>
              <a:pPr eaLnBrk="1" hangingPunct="1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07C3EB6-A297-46F8-A015-D20876028D68}" type="slidenum">
              <a:rPr lang="cs-CZ" smtClean="0"/>
              <a:pPr eaLnBrk="1" hangingPunct="1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1B6E8D3-63D4-4172-B456-FC2A38157391}" type="slidenum">
              <a:rPr lang="cs-CZ" smtClean="0"/>
              <a:pPr eaLnBrk="1" hangingPunct="1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3B28740-1464-4945-85D8-7352C68C0415}" type="slidenum">
              <a:rPr lang="cs-CZ" smtClean="0"/>
              <a:pPr eaLnBrk="1" hangingPunct="1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E190-177A-4E96-BD91-5584227884C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5559-46FA-4D03-9620-CBA6E7BB6F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269316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3801E-C230-4429-AF21-C39EAD81005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83C11-E0B2-4E53-9F21-FD3FC1BBB1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521670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1032F-6AB3-4F53-9A7B-13978997278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002A3-52CB-4DF5-82AA-EA5CB70464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974479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6DEDD-71C8-4A72-9768-916AC21D6CD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9F935-EEA6-441C-8C4E-413CF8A423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0285424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FA281-9177-457E-9FF6-F31D2F3FF6D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D0ACB-6991-439C-93C8-5C9179D251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5492756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0C5EF-77E3-43E9-A947-EED47D2ACD9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19C46-8541-4D47-9747-6C21A6B941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12398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22575-A633-4109-8926-A95CC8AB000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C0CD3-1B41-4E3C-B8A7-45CADC53C3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1954910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44AF-B910-49AA-9DA2-E70F0D89C58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2F4CB-5796-48A3-8D8A-83F38C63DF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198457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3FEED-EF3D-4C25-B2AC-CFF5C5968B0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45ABE-CABB-4880-89DF-A754D085B0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707235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CF79-7A36-44F0-A2C4-F878D280331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AF0A3-5EB3-4FE5-AA96-9D23BCE9DE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745829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EB296-B0B0-4C15-99CA-D31307358BE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8AF1E-B214-46CC-BF67-834E107853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5355782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B3E85-2911-4583-B5A6-0CCA2894701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CB3A6-0FAF-427D-9419-993CBDC3A0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55961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9D87E0-CA12-4DBE-BE3A-158FFE32E30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DE8D66-1FA5-442E-A5CD-69255F851C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Statistika 1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/>
              <a:t>Základní pojmy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VY_32_INOVACE_21-15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</p:spPr>
            <p:txBody>
              <a:bodyPr/>
              <a:lstStyle/>
              <a:p>
                <a:pPr>
                  <a:defRPr/>
                </a:pPr>
                <a:r>
                  <a:rPr lang="cs-CZ" dirty="0"/>
                  <a:t>Určete průměrnou známku z matematiky: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𝑚𝑎</m:t>
                    </m:r>
                    <m:r>
                      <a:rPr lang="cs-CZ" b="0" i="1" baseline="-25000" smtClean="0">
                        <a:latin typeface="Cambria Math"/>
                      </a:rPr>
                      <m:t>𝑝𝑟</m:t>
                    </m:r>
                    <m:r>
                      <a:rPr lang="cs-CZ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64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26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=2,46</m:t>
                    </m:r>
                  </m:oMath>
                </a14:m>
                <a:endParaRPr lang="cs-CZ" b="0" dirty="0"/>
              </a:p>
              <a:p>
                <a:pPr>
                  <a:defRPr/>
                </a:pPr>
                <a:r>
                  <a:rPr lang="cs-CZ" dirty="0"/>
                  <a:t>Určete průměrnou známku z fyziky: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𝑓𝑦</m:t>
                    </m:r>
                    <m:r>
                      <a:rPr lang="cs-CZ" i="1" baseline="-25000">
                        <a:latin typeface="Cambria Math"/>
                      </a:rPr>
                      <m:t>𝑝𝑟</m:t>
                    </m:r>
                    <m:r>
                      <a:rPr lang="cs-CZ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6</m:t>
                        </m:r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26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=2,</m:t>
                    </m:r>
                    <m:r>
                      <a:rPr lang="cs-CZ" b="0" i="1" smtClean="0">
                        <a:latin typeface="Cambria Math"/>
                      </a:rPr>
                      <m:t>38</m:t>
                    </m:r>
                  </m:oMath>
                </a14:m>
                <a:endParaRPr lang="cs-CZ" dirty="0"/>
              </a:p>
              <a:p>
                <a:pPr>
                  <a:defRPr/>
                </a:pPr>
                <a:endParaRPr lang="cs-CZ" dirty="0"/>
              </a:p>
              <a:p>
                <a:pPr>
                  <a:defRPr/>
                </a:pPr>
                <a:endParaRPr lang="cs-CZ" dirty="0"/>
              </a:p>
              <a:p>
                <a:pPr>
                  <a:defRPr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>
                    <a:solidFill>
                      <a:srgbClr val="FF0000"/>
                    </a:solidFill>
                  </a:rPr>
                  <a:t>Aritmetický průměr </a:t>
                </a:r>
                <a:r>
                  <a:rPr lang="cs-CZ" dirty="0"/>
                  <a:t>je užíván jako</a:t>
                </a:r>
                <a:br>
                  <a:rPr lang="cs-CZ" dirty="0"/>
                </a:br>
                <a:r>
                  <a:rPr lang="cs-CZ" dirty="0"/>
                  <a:t>tzv. charakteristika polohy. Někdy</a:t>
                </a:r>
                <a:br>
                  <a:rPr lang="cs-CZ" dirty="0"/>
                </a:br>
                <a:r>
                  <a:rPr lang="cs-CZ" dirty="0"/>
                  <a:t>je vhodnější určit </a:t>
                </a:r>
                <a:r>
                  <a:rPr lang="cs-CZ" dirty="0">
                    <a:solidFill>
                      <a:srgbClr val="FF0000"/>
                    </a:solidFill>
                  </a:rPr>
                  <a:t>geometrický</a:t>
                </a:r>
                <a:r>
                  <a:rPr lang="cs-CZ" dirty="0"/>
                  <a:t> </a:t>
                </a:r>
                <a:br>
                  <a:rPr lang="cs-CZ" dirty="0"/>
                </a:br>
                <a:r>
                  <a:rPr lang="cs-CZ" dirty="0"/>
                  <a:t>průměr, který se vypočítá jako n-</a:t>
                </a:r>
                <a:r>
                  <a:rPr lang="cs-CZ" dirty="0" err="1"/>
                  <a:t>tá</a:t>
                </a:r>
                <a:br>
                  <a:rPr lang="cs-CZ" dirty="0"/>
                </a:br>
                <a:r>
                  <a:rPr lang="cs-CZ" dirty="0"/>
                  <a:t>odmocnina ze součinu výsledků </a:t>
                </a:r>
                <a:br>
                  <a:rPr lang="cs-CZ" dirty="0"/>
                </a:br>
                <a:r>
                  <a:rPr lang="cs-CZ" dirty="0"/>
                  <a:t>n naměřených hodnot: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 </m:t>
                    </m:r>
                    <m:rad>
                      <m:ra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0" i="1" smtClean="0">
                            <a:latin typeface="Cambria Math"/>
                          </a:rPr>
                          <m:t>𝑛</m:t>
                        </m:r>
                      </m:deg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cs-CZ" b="0" i="1" smtClean="0">
                            <a:latin typeface="Cambria Math"/>
                          </a:rPr>
                          <m:t>.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cs-CZ" b="0" i="1" smtClean="0">
                            <a:latin typeface="Cambria Math"/>
                          </a:rPr>
                          <m:t>. …..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rad>
                  </m:oMath>
                </a14:m>
                <a:endParaRPr lang="cs-CZ" dirty="0"/>
              </a:p>
              <a:p>
                <a:r>
                  <a:rPr lang="cs-CZ" dirty="0"/>
                  <a:t>nebo </a:t>
                </a:r>
                <a:r>
                  <a:rPr lang="cs-CZ" dirty="0">
                    <a:solidFill>
                      <a:srgbClr val="FF0000"/>
                    </a:solidFill>
                  </a:rPr>
                  <a:t>harmonický </a:t>
                </a:r>
                <a:r>
                  <a:rPr lang="cs-CZ" dirty="0"/>
                  <a:t>průměr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𝒉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d>
                              <m:d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cs-CZ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cs-CZ" b="1" i="1"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e>
                            </m:d>
                          </m:e>
                        </m:nary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76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869665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Vypočtěte nyní </a:t>
                </a:r>
                <a:r>
                  <a:rPr lang="cs-CZ" b="1" dirty="0" err="1"/>
                  <a:t>ap</a:t>
                </a:r>
                <a:r>
                  <a:rPr lang="cs-CZ" b="1" dirty="0"/>
                  <a:t>, </a:t>
                </a:r>
                <a:r>
                  <a:rPr lang="cs-CZ" b="1" dirty="0" err="1"/>
                  <a:t>gp</a:t>
                </a:r>
                <a:r>
                  <a:rPr lang="cs-CZ" b="1" dirty="0"/>
                  <a:t>, </a:t>
                </a:r>
                <a:r>
                  <a:rPr lang="cs-CZ" b="1" dirty="0" err="1"/>
                  <a:t>hp</a:t>
                </a:r>
                <a:r>
                  <a:rPr lang="cs-CZ" b="1" dirty="0"/>
                  <a:t> čísel</a:t>
                </a:r>
                <a:br>
                  <a:rPr lang="cs-CZ" b="1" dirty="0"/>
                </a:br>
                <a:r>
                  <a:rPr lang="cs-CZ" b="1" dirty="0"/>
                  <a:t>4,16,27. Řešení: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𝟏𝟔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𝟐𝟕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𝟏𝟓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𝟔𝟔𝟔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 </m:t>
                    </m:r>
                    <m:rad>
                      <m:ra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𝟏𝟔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𝟐𝟕</m:t>
                        </m:r>
                      </m:e>
                    </m:rad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𝒉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f>
                          <m:f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𝟏𝟔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𝟐𝟕</m:t>
                            </m:r>
                          </m:den>
                        </m:f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𝟖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𝟓𝟖𝟐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41148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340994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/>
              <a:t>Autor DUM: Mgr. Jan </a:t>
            </a:r>
            <a:r>
              <a:rPr lang="cs-CZ" b="1" dirty="0" err="1"/>
              <a:t>Bajnar</a:t>
            </a:r>
            <a:br>
              <a:rPr lang="cs-CZ" b="1" dirty="0"/>
            </a:br>
            <a:r>
              <a:rPr lang="cs-CZ" b="1" dirty="0"/>
              <a:t>odučeno a otestováno dne:</a:t>
            </a:r>
            <a:br>
              <a:rPr lang="cs-CZ" b="1" dirty="0"/>
            </a:br>
            <a:r>
              <a:rPr lang="cs-CZ" b="1" dirty="0"/>
              <a:t>pondělí 4.6.2012</a:t>
            </a:r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Statistika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Statistika je matematická disciplína,</a:t>
            </a:r>
            <a:br>
              <a:rPr lang="cs-CZ" b="1" dirty="0"/>
            </a:br>
            <a:r>
              <a:rPr lang="cs-CZ" b="1" dirty="0"/>
              <a:t>která zpracovává výsledky hromadného</a:t>
            </a:r>
            <a:br>
              <a:rPr lang="cs-CZ" b="1" dirty="0"/>
            </a:br>
            <a:r>
              <a:rPr lang="cs-CZ" b="1" dirty="0"/>
              <a:t>pozorování</a:t>
            </a:r>
          </a:p>
          <a:p>
            <a:pPr>
              <a:defRPr/>
            </a:pPr>
            <a:r>
              <a:rPr lang="cs-CZ" b="1" dirty="0"/>
              <a:t>Statistické jednotky jsou objekty</a:t>
            </a:r>
            <a:br>
              <a:rPr lang="cs-CZ" b="1" dirty="0"/>
            </a:br>
            <a:r>
              <a:rPr lang="cs-CZ" b="1" dirty="0"/>
              <a:t>statistického souboru</a:t>
            </a:r>
          </a:p>
          <a:p>
            <a:pPr>
              <a:defRPr/>
            </a:pPr>
            <a:r>
              <a:rPr lang="cs-CZ" b="1" dirty="0"/>
              <a:t>Statistický soubor je množina objektů,</a:t>
            </a:r>
            <a:br>
              <a:rPr lang="cs-CZ" b="1" dirty="0"/>
            </a:br>
            <a:r>
              <a:rPr lang="cs-CZ" b="1" dirty="0"/>
              <a:t>u nichž zkoumáme jistou společnou</a:t>
            </a:r>
            <a:br>
              <a:rPr lang="cs-CZ" b="1" dirty="0"/>
            </a:br>
            <a:r>
              <a:rPr lang="cs-CZ" b="1" dirty="0"/>
              <a:t>vlastnost, tzv. statistický znak</a:t>
            </a:r>
          </a:p>
          <a:p>
            <a:pPr>
              <a:defRPr/>
            </a:pPr>
            <a:endParaRPr lang="cs-CZ" b="1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Statistika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>
                <a:solidFill>
                  <a:srgbClr val="FF0000"/>
                </a:solidFill>
              </a:rPr>
              <a:t>Statistický znak</a:t>
            </a:r>
            <a:r>
              <a:rPr lang="cs-CZ" dirty="0"/>
              <a:t>, jehož hodnoty se</a:t>
            </a:r>
            <a:br>
              <a:rPr lang="cs-CZ" dirty="0"/>
            </a:br>
            <a:r>
              <a:rPr lang="cs-CZ" dirty="0"/>
              <a:t>liší číselnou velikostí ( výška, váha )</a:t>
            </a:r>
            <a:br>
              <a:rPr lang="cs-CZ" dirty="0"/>
            </a:br>
            <a:r>
              <a:rPr lang="cs-CZ" dirty="0"/>
              <a:t>se nazývá </a:t>
            </a:r>
            <a:r>
              <a:rPr lang="cs-CZ" dirty="0">
                <a:solidFill>
                  <a:srgbClr val="FF0000"/>
                </a:solidFill>
              </a:rPr>
              <a:t>kvantitativní</a:t>
            </a:r>
          </a:p>
          <a:p>
            <a:pPr>
              <a:defRPr/>
            </a:pPr>
            <a:r>
              <a:rPr lang="cs-CZ" dirty="0">
                <a:solidFill>
                  <a:srgbClr val="FF0000"/>
                </a:solidFill>
              </a:rPr>
              <a:t>Statistický znak</a:t>
            </a:r>
            <a:r>
              <a:rPr lang="cs-CZ" dirty="0"/>
              <a:t>, jehož hodnoty se</a:t>
            </a:r>
            <a:br>
              <a:rPr lang="cs-CZ" dirty="0"/>
            </a:br>
            <a:r>
              <a:rPr lang="cs-CZ" dirty="0"/>
              <a:t>liší kvalitou( druh nemoci, barva),</a:t>
            </a:r>
            <a:br>
              <a:rPr lang="cs-CZ" dirty="0"/>
            </a:br>
            <a:r>
              <a:rPr lang="cs-CZ" dirty="0"/>
              <a:t>se nazývá </a:t>
            </a:r>
            <a:r>
              <a:rPr lang="cs-CZ" dirty="0">
                <a:solidFill>
                  <a:srgbClr val="FF0000"/>
                </a:solidFill>
              </a:rPr>
              <a:t>kvalitativní</a:t>
            </a: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</a:rPr>
              <a:t>Kvalitativní znaky, které se liší </a:t>
            </a:r>
            <a:r>
              <a:rPr lang="cs-CZ" dirty="0">
                <a:solidFill>
                  <a:srgbClr val="FF0000"/>
                </a:solidFill>
              </a:rPr>
              <a:t>opakem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(muž - žena, prospěl – neprospěl ),</a:t>
            </a:r>
          </a:p>
          <a:p>
            <a:pPr>
              <a:defRPr/>
            </a:pPr>
            <a:endParaRPr lang="cs-CZ" dirty="0">
              <a:solidFill>
                <a:srgbClr val="FF0000"/>
              </a:solidFill>
            </a:endParaRP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Rozsah souboru je určen počtem</a:t>
            </a:r>
            <a:br>
              <a:rPr lang="cs-CZ" dirty="0"/>
            </a:br>
            <a:r>
              <a:rPr lang="cs-CZ" dirty="0"/>
              <a:t>zkoumaných objektů – značíme </a:t>
            </a:r>
            <a:r>
              <a:rPr lang="cs-CZ" dirty="0">
                <a:solidFill>
                  <a:srgbClr val="FF0000"/>
                </a:solidFill>
              </a:rPr>
              <a:t>n</a:t>
            </a:r>
          </a:p>
          <a:p>
            <a:pPr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Statistika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/>
              <a:t>se nazývají </a:t>
            </a:r>
            <a:r>
              <a:rPr lang="cs-CZ" dirty="0">
                <a:solidFill>
                  <a:srgbClr val="FF0000"/>
                </a:solidFill>
              </a:rPr>
              <a:t>alternativní.</a:t>
            </a: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</a:rPr>
              <a:t>Rozsahem souboru </a:t>
            </a:r>
            <a:r>
              <a:rPr lang="cs-CZ" dirty="0">
                <a:solidFill>
                  <a:srgbClr val="FF0000"/>
                </a:solidFill>
              </a:rPr>
              <a:t>n</a:t>
            </a:r>
            <a:r>
              <a:rPr lang="cs-CZ" dirty="0">
                <a:solidFill>
                  <a:schemeClr val="tx1"/>
                </a:solidFill>
              </a:rPr>
              <a:t> rozumíme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počet objektů v daném souboru.</a:t>
            </a: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</a:rPr>
              <a:t>Na příkladu 1 vysvětlíme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základní pojmy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dirty="0">
                <a:solidFill>
                  <a:srgbClr val="FF0000"/>
                </a:solidFill>
              </a:rPr>
              <a:t> </a:t>
            </a:r>
          </a:p>
          <a:p>
            <a:pPr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  <a:br>
              <a:rPr lang="cs-CZ" b="1" dirty="0"/>
            </a:br>
            <a:r>
              <a:rPr lang="cs-CZ" sz="1200" b="1" dirty="0"/>
              <a:t>Standardy a testové úlohy, Eduard Fuchs, Josef Kubát, str. 108 př.16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/>
              <a:t>V prodejně zaznamenali velikost </a:t>
            </a:r>
            <a:br>
              <a:rPr lang="cs-CZ" dirty="0"/>
            </a:br>
            <a:r>
              <a:rPr lang="cs-CZ" dirty="0"/>
              <a:t>prodaného výrobku během dne takto:</a:t>
            </a:r>
            <a:br>
              <a:rPr lang="cs-CZ" dirty="0"/>
            </a:br>
            <a:r>
              <a:rPr lang="cs-CZ" dirty="0"/>
              <a:t>41,41,41,42,42,41,39,41,37,41,45,41,</a:t>
            </a:r>
            <a:br>
              <a:rPr lang="cs-CZ" dirty="0"/>
            </a:br>
            <a:r>
              <a:rPr lang="cs-CZ" dirty="0"/>
              <a:t>42,38,40,39,38,41,41,38,42,39,44,43,</a:t>
            </a:r>
            <a:br>
              <a:rPr lang="cs-CZ" dirty="0"/>
            </a:br>
            <a:r>
              <a:rPr lang="cs-CZ" dirty="0"/>
              <a:t>43,44,39,39,43,43,40,42,43,41,41,43,</a:t>
            </a:r>
            <a:br>
              <a:rPr lang="cs-CZ" dirty="0"/>
            </a:br>
            <a:r>
              <a:rPr lang="cs-CZ" dirty="0"/>
              <a:t>40,40,40,42,42,42,41,40,42</a:t>
            </a:r>
          </a:p>
          <a:p>
            <a:pPr>
              <a:defRPr/>
            </a:pPr>
            <a:r>
              <a:rPr lang="cs-CZ" dirty="0"/>
              <a:t>a) určete rozsah souboru:</a:t>
            </a:r>
          </a:p>
          <a:p>
            <a:pPr marL="0" indent="0">
              <a:buNone/>
              <a:defRPr/>
            </a:pPr>
            <a:r>
              <a:rPr lang="cs-CZ" dirty="0"/>
              <a:t>     počet prvků je </a:t>
            </a:r>
            <a:r>
              <a:rPr lang="cs-CZ" dirty="0">
                <a:solidFill>
                  <a:srgbClr val="FF0000"/>
                </a:solidFill>
              </a:rPr>
              <a:t>n = 45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/>
              <a:t>b) určete absolutní a relativní četnost</a:t>
            </a:r>
            <a:br>
              <a:rPr lang="cs-CZ" dirty="0"/>
            </a:br>
            <a:r>
              <a:rPr lang="cs-CZ" dirty="0"/>
              <a:t>    jednotlivých znaků:</a:t>
            </a:r>
          </a:p>
          <a:p>
            <a:pPr>
              <a:defRPr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331913" y="2997200"/>
          <a:ext cx="4824411" cy="26066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9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80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25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25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25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25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251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251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016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TABULKA 1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64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91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velikost znaku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37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38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40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42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43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45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408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absolutní četnost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23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relativní četnost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1 / 45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3 / 45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5 / 45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6 / 45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12 / 45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9 / 45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6 / 45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2 / 45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1 / 45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021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relativní četnost v %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2,2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6,7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27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20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4,4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2,2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3"/>
            <a:stretch>
              <a:fillRect l="-1630" t="-1658" b="-5485"/>
            </a:stretch>
          </a:blipFill>
        </p:spPr>
        <p:txBody>
          <a:bodyPr/>
          <a:lstStyle/>
          <a:p>
            <a:pPr>
              <a:defRPr/>
            </a:pPr>
            <a:r>
              <a:rPr lang="cs-CZ">
                <a:noFill/>
              </a:rPr>
              <a:t> 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/>
              <a:t>d) sestrojte histogram rozdělení četností: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547813" y="2636838"/>
          <a:ext cx="6096000" cy="34480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počet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velikost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1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37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3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38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5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39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6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40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12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41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9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42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6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43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2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44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1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u="none" strike="noStrike">
                          <a:effectLst/>
                        </a:rPr>
                        <a:t>45</a:t>
                      </a:r>
                      <a:endParaRPr lang="cs-CZ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Graf 4"/>
          <p:cNvGraphicFramePr/>
          <p:nvPr/>
        </p:nvGraphicFramePr>
        <p:xfrm>
          <a:off x="2843808" y="2780928"/>
          <a:ext cx="4876800" cy="3252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2</a:t>
            </a:r>
            <a:br>
              <a:rPr lang="cs-CZ" b="1" dirty="0"/>
            </a:br>
            <a:r>
              <a:rPr lang="cs-CZ" sz="1200" b="1" dirty="0"/>
              <a:t>Eduard Fuchs, Josef Kubát- Standardy a testové úlohy, str.108 př.19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/>
              <a:t>Statistický soubor může být určen</a:t>
            </a:r>
            <a:br>
              <a:rPr lang="cs-CZ" dirty="0"/>
            </a:br>
            <a:r>
              <a:rPr lang="cs-CZ" dirty="0"/>
              <a:t>tabulkou: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2771775" y="2276475"/>
          <a:ext cx="4464049" cy="3313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6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9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9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9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2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86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F/M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2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3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4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5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Σ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2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4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7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2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13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3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6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3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4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5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</a:t>
                      </a:r>
                      <a:endParaRPr lang="cs-CZ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Σ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5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9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8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3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26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lastní 8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C0504D"/>
    </a:hlink>
    <a:folHlink>
      <a:srgbClr val="D99694"/>
    </a:folHlink>
  </a:clrScheme>
  <a:fontScheme name="Kancelář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</TotalTime>
  <Words>527</Words>
  <Application>Microsoft Office PowerPoint</Application>
  <PresentationFormat>On-screen Show (4:3)</PresentationFormat>
  <Paragraphs>171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Wingdings</vt:lpstr>
      <vt:lpstr>Wingdings 3</vt:lpstr>
      <vt:lpstr>Motiv sady Office</vt:lpstr>
      <vt:lpstr>Statistika 1</vt:lpstr>
      <vt:lpstr>Statistika 1</vt:lpstr>
      <vt:lpstr>Statistika 1</vt:lpstr>
      <vt:lpstr>Statistika 1</vt:lpstr>
      <vt:lpstr>Příklad 1 Standardy a testové úlohy, Eduard Fuchs, Josef Kubát, str. 108 př.16</vt:lpstr>
      <vt:lpstr>Příklad 1</vt:lpstr>
      <vt:lpstr>Příklad 1</vt:lpstr>
      <vt:lpstr>Příklad 1</vt:lpstr>
      <vt:lpstr>Příklad 2 Eduard Fuchs, Josef Kubát- Standardy a testové úlohy, str.108 př.19</vt:lpstr>
      <vt:lpstr>Příklad 2</vt:lpstr>
      <vt:lpstr>Příklad 3</vt:lpstr>
      <vt:lpstr>Příklad 3</vt:lpstr>
      <vt:lpstr>Děkuji za pozornost.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70</cp:revision>
  <dcterms:created xsi:type="dcterms:W3CDTF">2011-12-03T14:12:28Z</dcterms:created>
  <dcterms:modified xsi:type="dcterms:W3CDTF">2024-08-24T15:20:14Z</dcterms:modified>
</cp:coreProperties>
</file>