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6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27DFCFD-E8CA-4C64-8554-AC934302233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998E8A-8784-417B-A263-45929735A9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529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AFD0C1E-E465-4D69-B43E-A9D410600AEB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165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9103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23F9D0-C15B-495E-9AF2-E7DADE94C1EF}" type="slidenum">
              <a:rPr lang="cs-CZ" smtClean="0"/>
              <a:pPr eaLnBrk="1" hangingPunct="1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102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046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910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270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869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4040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538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998E8A-8784-417B-A263-45929735A99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356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C79E5-4A97-4FFE-B88C-295070626CB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96B84-DBB6-447C-BC7B-C438AB5497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389480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7D65C-53A4-4A94-936E-E41BA6DF07D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3287A-36CE-4148-B4B1-3EBDED65A8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621769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46E07-4E82-439E-8135-2B1258AAE4B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BB53A-C817-4ACD-828A-8864A426FA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5972189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E00B-ACB6-4356-A92F-D86F8D02331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74670-8002-4F2B-8967-C8EE9CAD47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100715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EE29A-64EA-4891-BF8B-308B1B2FA58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B4F46-1744-4D93-B820-99A62613E0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742936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A0342-00F1-4AB0-869C-34915F21ACB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DB881-A70B-4B94-B170-BD6E9924C3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26796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094D4-D39B-4716-B9B6-34806D07CAB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BEC01-730B-4A92-9CD4-F667E3F77D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9402435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E8821-ECB4-4892-B44D-3846D03023A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4CFA-BC71-4BDD-A2F5-3B98E7A12E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016798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D5BF4-7426-4278-942E-64EDB92CA65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316F-3103-4671-A479-C34A2F70E2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704793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878EA-A6F9-47F9-AB66-AD812B948BA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FFFC2-0E6A-44B7-A9BC-A3B61A0BBB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140306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AAAA-1E4C-47DC-BBF9-DCA1D2E6B38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1F242-E787-4C2F-9319-7EB6189C01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290335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44067-2124-4062-AA94-521F647FF52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F2E3B-1D11-48DB-BE51-2003A8652B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888021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1C831D-FB85-44A1-B26F-89CFD406451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DA0D38-5968-4F2D-9AFC-8367FCD040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Statistika 4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Korelace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>
                <a:solidFill>
                  <a:schemeClr val="bg1">
                    <a:lumMod val="65000"/>
                  </a:schemeClr>
                </a:solidFill>
              </a:rPr>
              <a:t>VY_32_INOVACE_21-19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(z lekce Statistika 2 již víme že:</a:t>
            </a:r>
            <a:br>
              <a:rPr lang="cs-CZ" b="1" dirty="0"/>
            </a:br>
            <a:r>
              <a:rPr lang="cs-CZ" b="1" dirty="0"/>
              <a:t> </a:t>
            </a:r>
            <a:r>
              <a:rPr lang="cs-CZ" b="1" dirty="0" err="1"/>
              <a:t>x</a:t>
            </a:r>
            <a:r>
              <a:rPr lang="cs-CZ" b="1" baseline="-25000" dirty="0" err="1"/>
              <a:t>p</a:t>
            </a:r>
            <a:r>
              <a:rPr lang="cs-CZ" b="1" dirty="0"/>
              <a:t> = 2,38 a </a:t>
            </a:r>
            <a:r>
              <a:rPr lang="cs-CZ" b="1" dirty="0" err="1"/>
              <a:t>y</a:t>
            </a:r>
            <a:r>
              <a:rPr lang="cs-CZ" b="1" baseline="-25000" dirty="0" err="1"/>
              <a:t>p</a:t>
            </a:r>
            <a:r>
              <a:rPr lang="cs-CZ" b="1" dirty="0"/>
              <a:t> = 2,46 )</a:t>
            </a:r>
            <a:endParaRPr lang="cs-CZ" dirty="0"/>
          </a:p>
          <a:p>
            <a:r>
              <a:rPr lang="cs-CZ" b="1" dirty="0"/>
              <a:t>Pomocí sloupce 5 vypočteme</a:t>
            </a:r>
            <a:br>
              <a:rPr lang="cs-CZ" b="1" dirty="0"/>
            </a:br>
            <a:r>
              <a:rPr lang="cs-CZ" b="1" dirty="0"/>
              <a:t>směrodatnou odchylku pro FY – </a:t>
            </a:r>
            <a:r>
              <a:rPr lang="cs-CZ" b="1" dirty="0" err="1"/>
              <a:t>s</a:t>
            </a:r>
            <a:r>
              <a:rPr lang="cs-CZ" b="1" baseline="-25000" dirty="0" err="1"/>
              <a:t>x</a:t>
            </a:r>
            <a:endParaRPr lang="cs-CZ" b="1" baseline="-25000" dirty="0"/>
          </a:p>
          <a:p>
            <a:r>
              <a:rPr lang="cs-CZ" b="1" dirty="0"/>
              <a:t>Pomocí sloupce 7 vypočteme</a:t>
            </a:r>
            <a:br>
              <a:rPr lang="cs-CZ" b="1" dirty="0"/>
            </a:br>
            <a:r>
              <a:rPr lang="cs-CZ" b="1" dirty="0"/>
              <a:t>směrodatnou odchylku pro MA - </a:t>
            </a:r>
            <a:r>
              <a:rPr lang="cs-CZ" b="1" dirty="0" err="1"/>
              <a:t>s</a:t>
            </a:r>
            <a:r>
              <a:rPr lang="cs-CZ" b="1" baseline="-25000" dirty="0" err="1"/>
              <a:t>y</a:t>
            </a:r>
            <a:r>
              <a:rPr lang="cs-CZ" b="1" dirty="0"/>
              <a:t> </a:t>
            </a:r>
          </a:p>
          <a:p>
            <a:r>
              <a:rPr lang="cs-CZ" b="1" dirty="0"/>
              <a:t>Pomocí sloupce 8 vypočteme</a:t>
            </a:r>
            <a:br>
              <a:rPr lang="cs-CZ" b="1" dirty="0"/>
            </a:br>
            <a:r>
              <a:rPr lang="cs-CZ" b="1" dirty="0"/>
              <a:t>číslo k pro korelační koeficient</a:t>
            </a:r>
            <a:br>
              <a:rPr lang="cs-CZ" b="1" dirty="0"/>
            </a:br>
            <a:endParaRPr lang="cs-CZ" b="1" baseline="-25000" dirty="0"/>
          </a:p>
        </p:txBody>
      </p:sp>
    </p:spTree>
    <p:extLst>
      <p:ext uri="{BB962C8B-B14F-4D97-AF65-F5344CB8AC3E}">
        <p14:creationId xmlns:p14="http://schemas.microsoft.com/office/powerpoint/2010/main" val="227522738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>
                    <a:latin typeface="Cambria" pitchFamily="18" charset="0"/>
                  </a:rPr>
                  <a:t>Po dosazení do vzorce dostaneme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𝒓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𝒌</m:t>
                        </m:r>
                      </m:num>
                      <m:den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𝟕𝟕</m:t>
                    </m:r>
                  </m:oMath>
                </a14:m>
                <a:r>
                  <a:rPr lang="cs-CZ" b="1" dirty="0"/>
                  <a:t>  </a:t>
                </a:r>
              </a:p>
              <a:p>
                <a:r>
                  <a:rPr lang="cs-CZ" b="1" dirty="0"/>
                  <a:t>Můžeme tedy tvrdit, že mezi</a:t>
                </a:r>
                <a:br>
                  <a:rPr lang="cs-CZ" b="1" dirty="0"/>
                </a:br>
                <a:r>
                  <a:rPr lang="cs-CZ" b="1" dirty="0"/>
                  <a:t>hodnocením žáků z matematiky </a:t>
                </a:r>
                <a:br>
                  <a:rPr lang="cs-CZ" b="1" dirty="0"/>
                </a:br>
                <a:r>
                  <a:rPr lang="cs-CZ" b="1" dirty="0"/>
                  <a:t>a fyziky existuje vysoký stupeň</a:t>
                </a:r>
                <a:br>
                  <a:rPr lang="cs-CZ" b="1" dirty="0"/>
                </a:br>
                <a:r>
                  <a:rPr lang="cs-CZ" b="1" dirty="0"/>
                  <a:t>vazby.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0379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Autor DUM: Mgr. Jan </a:t>
            </a:r>
            <a:r>
              <a:rPr lang="cs-CZ" dirty="0" err="1"/>
              <a:t>Bajnar</a:t>
            </a:r>
            <a:endParaRPr lang="cs-CZ" dirty="0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Korelace - teorie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Hledáme souvislost mezi dvěma </a:t>
                </a:r>
                <a:br>
                  <a:rPr lang="cs-CZ" b="1" dirty="0"/>
                </a:br>
                <a:r>
                  <a:rPr lang="cs-CZ" b="1" dirty="0"/>
                  <a:t>znaky  x , y téhož statistického</a:t>
                </a:r>
                <a:br>
                  <a:rPr lang="cs-CZ" b="1" dirty="0"/>
                </a:br>
                <a:r>
                  <a:rPr lang="cs-CZ" b="1" dirty="0"/>
                  <a:t>souboru.</a:t>
                </a:r>
              </a:p>
              <a:p>
                <a:r>
                  <a:rPr lang="cs-CZ" b="1" dirty="0"/>
                  <a:t>Tato souvislost se vyjadřuje </a:t>
                </a:r>
                <a:br>
                  <a:rPr lang="cs-CZ" b="1" dirty="0"/>
                </a:br>
                <a:r>
                  <a:rPr lang="cs-CZ" b="1" dirty="0"/>
                  <a:t>koeficientem korelace r, který je dán</a:t>
                </a:r>
                <a:br>
                  <a:rPr lang="cs-CZ" b="1" dirty="0"/>
                </a:br>
                <a:r>
                  <a:rPr lang="cs-CZ" b="1" dirty="0"/>
                  <a:t>vztahem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𝒓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𝒌</m:t>
                        </m:r>
                      </m:num>
                      <m:den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877139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Korelace - teorie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kde </a:t>
                </a:r>
                <a:r>
                  <a:rPr lang="cs-CZ" b="1" dirty="0" err="1"/>
                  <a:t>s</a:t>
                </a:r>
                <a:r>
                  <a:rPr lang="cs-CZ" b="1" baseline="-25000" dirty="0" err="1"/>
                  <a:t>x</a:t>
                </a:r>
                <a:r>
                  <a:rPr lang="cs-CZ" b="1" dirty="0"/>
                  <a:t> je směrodatná odchylka </a:t>
                </a:r>
                <a:br>
                  <a:rPr lang="cs-CZ" b="1" dirty="0"/>
                </a:br>
                <a:r>
                  <a:rPr lang="cs-CZ" b="1" dirty="0"/>
                  <a:t>prvního znaku a </a:t>
                </a:r>
                <a:r>
                  <a:rPr lang="cs-CZ" b="1" dirty="0" err="1"/>
                  <a:t>s</a:t>
                </a:r>
                <a:r>
                  <a:rPr lang="cs-CZ" b="1" baseline="-25000" dirty="0" err="1"/>
                  <a:t>y</a:t>
                </a:r>
                <a:r>
                  <a:rPr lang="cs-CZ" b="1" dirty="0"/>
                  <a:t> je směrodatná</a:t>
                </a:r>
                <a:br>
                  <a:rPr lang="cs-CZ" b="1" dirty="0"/>
                </a:br>
                <a:r>
                  <a:rPr lang="cs-CZ" b="1" dirty="0"/>
                  <a:t>odchylka druhého znaku a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𝒌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</m:t>
                    </m:r>
                    <m:nary>
                      <m:naryPr>
                        <m:chr m:val="∑"/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=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cs-CZ" b="1" i="1" smtClean="0">
                            <a:latin typeface="Cambria Math"/>
                          </a:rPr>
                          <m:t>𝒏</m:t>
                        </m:r>
                      </m:sup>
                      <m:e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cs-CZ" b="1" i="1" smtClean="0"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cs-CZ" b="1" i="1" smtClean="0">
                                <a:latin typeface="Cambria Math"/>
                              </a:rPr>
                              <m:t> −</m:t>
                            </m:r>
                            <m:sSub>
                              <m:sSub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cs-CZ" b="1" i="1" smtClean="0">
                                    <a:latin typeface="Cambria Math"/>
                                  </a:rPr>
                                  <m:t>𝒑</m:t>
                                </m:r>
                              </m:sub>
                            </m:sSub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cs-CZ" b="1" i="1" smtClean="0">
                                    <a:latin typeface="Cambria Math"/>
                                  </a:rPr>
                                  <m:t>𝒊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cs-CZ" b="1" i="1" smtClean="0">
                                    <a:latin typeface="Cambria Math"/>
                                  </a:rPr>
                                  <m:t>𝒑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cs-CZ" b="1" dirty="0"/>
              </a:p>
              <a:p>
                <a:r>
                  <a:rPr lang="cs-CZ" b="1" dirty="0"/>
                  <a:t>Hodnota koeficientu korelace</a:t>
                </a:r>
                <a:br>
                  <a:rPr lang="cs-CZ" b="1" dirty="0"/>
                </a:br>
                <a:r>
                  <a:rPr lang="cs-CZ" b="1" dirty="0"/>
                  <a:t>patří do intervalu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∈ &lt;−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, 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&gt;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9241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Korelace- teorie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Podle hodnoty r hovoříme</a:t>
                </a:r>
                <a:br>
                  <a:rPr lang="cs-CZ" b="1" dirty="0"/>
                </a:br>
                <a:r>
                  <a:rPr lang="cs-CZ" b="1" dirty="0"/>
                  <a:t>o různých stupních vazby:  je-li</a:t>
                </a:r>
                <a:r>
                  <a:rPr lang="cs-CZ" b="1" i="1" dirty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</m:d>
                    <m:r>
                      <a:rPr lang="cs-CZ" b="1" i="1" smtClean="0">
                        <a:latin typeface="Cambria Math"/>
                        <a:ea typeface="Cambria Math"/>
                      </a:rPr>
                      <m:t> 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br>
                  <a:rPr lang="cs-CZ" b="1" dirty="0"/>
                </a:br>
                <a:r>
                  <a:rPr lang="cs-CZ" b="1" dirty="0"/>
                  <a:t>pak jde o nulový stupeň vazby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</a:rPr>
                      <m:t> ≤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</m:d>
                    <m:r>
                      <a:rPr lang="cs-CZ" b="1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</m:oMath>
                </a14:m>
                <a:r>
                  <a:rPr lang="cs-CZ" b="1" dirty="0">
                    <a:ea typeface="Cambria Math"/>
                  </a:rPr>
                  <a:t> </a:t>
                </a:r>
                <a:br>
                  <a:rPr lang="cs-CZ" b="1" dirty="0">
                    <a:ea typeface="Cambria Math"/>
                  </a:rPr>
                </a:br>
                <a:r>
                  <a:rPr lang="cs-CZ" b="1" dirty="0">
                    <a:ea typeface="Cambria Math"/>
                  </a:rPr>
                  <a:t>pak jde o mírný stupeň vazby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≤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</m:d>
                    <m:r>
                      <a:rPr lang="cs-CZ" b="1" i="1" smtClean="0">
                        <a:latin typeface="Cambria Math"/>
                        <a:ea typeface="Cambria Math"/>
                      </a:rPr>
                      <m:t> 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𝟕</m:t>
                    </m:r>
                  </m:oMath>
                </a14:m>
                <a:endParaRPr lang="cs-CZ" b="1" i="1" dirty="0">
                  <a:latin typeface="Cambria Math"/>
                  <a:ea typeface="Cambria Math"/>
                </a:endParaRPr>
              </a:p>
              <a:p>
                <a:r>
                  <a:rPr lang="cs-CZ" b="1" dirty="0">
                    <a:ea typeface="Cambria Math"/>
                  </a:rPr>
                  <a:t>Pak jde o význačný stupeň vazby</a:t>
                </a:r>
                <a:br>
                  <a:rPr lang="cs-CZ" b="1" dirty="0">
                    <a:ea typeface="Cambria Math"/>
                  </a:rPr>
                </a:br>
                <a:endParaRPr lang="cs-CZ" b="1" dirty="0">
                  <a:ea typeface="Cambria Math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67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64982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Korelace - teorie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𝟕</m:t>
                    </m:r>
                    <m:r>
                      <a:rPr lang="cs-CZ" b="1" i="1" smtClean="0">
                        <a:latin typeface="Cambria Math"/>
                      </a:rPr>
                      <m:t> ≤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</m:d>
                    <m:r>
                      <a:rPr lang="cs-CZ" b="1" i="1" smtClean="0">
                        <a:latin typeface="Cambria Math"/>
                        <a:ea typeface="Cambria Math"/>
                      </a:rPr>
                      <m:t> 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cs-CZ" b="1" dirty="0"/>
                  <a:t>,9 </a:t>
                </a:r>
                <a:br>
                  <a:rPr lang="cs-CZ" b="1" dirty="0"/>
                </a:br>
                <a:r>
                  <a:rPr lang="cs-CZ" b="1" dirty="0"/>
                  <a:t>jde o vysoký stupeň vazby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𝟗</m:t>
                    </m:r>
                    <m:r>
                      <a:rPr lang="cs-CZ" b="1" i="1" smtClean="0">
                        <a:latin typeface="Cambria Math"/>
                      </a:rPr>
                      <m:t> ≤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</m:d>
                    <m:r>
                      <a:rPr lang="cs-CZ" b="1" i="1" smtClean="0">
                        <a:latin typeface="Cambria Math"/>
                        <a:ea typeface="Cambria Math"/>
                      </a:rPr>
                      <m:t> 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/>
                  <a:t> </a:t>
                </a:r>
                <a:br>
                  <a:rPr lang="cs-CZ" b="1" dirty="0"/>
                </a:br>
                <a:r>
                  <a:rPr lang="cs-CZ" b="1" dirty="0"/>
                  <a:t>jde o těsný stupeň vazby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963230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  <a:br>
              <a:rPr lang="cs-CZ" b="1" dirty="0"/>
            </a:br>
            <a:r>
              <a:rPr lang="cs-CZ" b="1" dirty="0"/>
              <a:t> </a:t>
            </a:r>
            <a:r>
              <a:rPr lang="cs-CZ" sz="1200" b="1" dirty="0"/>
              <a:t>Fuchs, Kubát, standardy … příklad 19 </a:t>
            </a:r>
            <a:r>
              <a:rPr lang="cs-CZ" sz="1200" b="1" dirty="0" err="1"/>
              <a:t>str</a:t>
            </a:r>
            <a:r>
              <a:rPr lang="cs-CZ" sz="1200" b="1" dirty="0"/>
              <a:t> 108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Výroční klasifikace z matematiky a fyziky</a:t>
            </a:r>
            <a:br>
              <a:rPr lang="cs-CZ" dirty="0"/>
            </a:br>
            <a:r>
              <a:rPr lang="cs-CZ" dirty="0"/>
              <a:t>ve třídě s 26 žáky je dána tabulkou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048167"/>
              </p:ext>
            </p:extLst>
          </p:nvPr>
        </p:nvGraphicFramePr>
        <p:xfrm>
          <a:off x="1835696" y="2708920"/>
          <a:ext cx="4374286" cy="3605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60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</a:rPr>
                        <a:t>F/M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Σ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effectLst/>
                        </a:rPr>
                        <a:t>1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1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1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2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</a:rPr>
                        <a:t>2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4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7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2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13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</a:rPr>
                        <a:t>3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0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1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6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3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10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</a:rPr>
                        <a:t>4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0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1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1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</a:rPr>
                        <a:t>5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0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0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0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effectLst/>
                        </a:rPr>
                        <a:t>Σ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</a:rPr>
                        <a:t>5</a:t>
                      </a:r>
                      <a:endParaRPr lang="cs-CZ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9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8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3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1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26</a:t>
                      </a:r>
                      <a:endParaRPr lang="cs-CZ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2050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Vypočtěte korelační koeficient</a:t>
            </a:r>
            <a:br>
              <a:rPr lang="cs-CZ" b="1" dirty="0"/>
            </a:br>
            <a:r>
              <a:rPr lang="cs-CZ" b="1" dirty="0"/>
              <a:t>závislosti klasifikace v předmětech</a:t>
            </a:r>
            <a:br>
              <a:rPr lang="cs-CZ" b="1" dirty="0"/>
            </a:br>
            <a:r>
              <a:rPr lang="cs-CZ" b="1" dirty="0"/>
              <a:t>matematika a fyzika.</a:t>
            </a:r>
          </a:p>
          <a:p>
            <a:r>
              <a:rPr lang="cs-CZ" b="1" dirty="0"/>
              <a:t>Zápis zjištěných hodnot v této</a:t>
            </a:r>
            <a:br>
              <a:rPr lang="cs-CZ" b="1" dirty="0"/>
            </a:br>
            <a:r>
              <a:rPr lang="cs-CZ" b="1" dirty="0"/>
              <a:t>tabulce je nevýhodný, proto vytvoříme</a:t>
            </a:r>
            <a:br>
              <a:rPr lang="cs-CZ" b="1" dirty="0"/>
            </a:br>
            <a:r>
              <a:rPr lang="cs-CZ" b="1" dirty="0"/>
              <a:t>novou tabulku, která bude mít tolik</a:t>
            </a:r>
            <a:br>
              <a:rPr lang="cs-CZ" b="1" dirty="0"/>
            </a:br>
            <a:r>
              <a:rPr lang="cs-CZ" b="1" dirty="0"/>
              <a:t>znakových řádků, kolik je počet žáků,</a:t>
            </a:r>
            <a:br>
              <a:rPr lang="cs-CZ" b="1" dirty="0"/>
            </a:br>
            <a:r>
              <a:rPr lang="cs-CZ" b="1" dirty="0"/>
              <a:t>tzn. 26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72086058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Zvolíme následují záhlaví označení</a:t>
                </a:r>
                <a:br>
                  <a:rPr lang="cs-CZ" b="1" dirty="0"/>
                </a:br>
                <a:r>
                  <a:rPr lang="cs-CZ" b="1" dirty="0"/>
                  <a:t>sloupců:</a:t>
                </a:r>
                <a:br>
                  <a:rPr lang="cs-CZ" b="1" dirty="0"/>
                </a:br>
                <a:r>
                  <a:rPr lang="cs-CZ" b="1" dirty="0"/>
                  <a:t>1.sloupec = číslo žáka</a:t>
                </a:r>
              </a:p>
              <a:p>
                <a:r>
                  <a:rPr lang="cs-CZ" b="1" dirty="0"/>
                  <a:t>2. sloupec = známka žáka z FY = </a:t>
                </a:r>
                <a:r>
                  <a:rPr lang="cs-CZ" b="1" dirty="0" err="1"/>
                  <a:t>x</a:t>
                </a:r>
                <a:r>
                  <a:rPr lang="cs-CZ" b="1" baseline="-25000" dirty="0" err="1"/>
                  <a:t>i</a:t>
                </a:r>
                <a:r>
                  <a:rPr lang="cs-CZ" b="1" dirty="0"/>
                  <a:t> </a:t>
                </a:r>
              </a:p>
              <a:p>
                <a:r>
                  <a:rPr lang="cs-CZ" b="1" dirty="0"/>
                  <a:t>3. sloupec = známka žáka z MA = </a:t>
                </a:r>
                <a:r>
                  <a:rPr lang="cs-CZ" b="1" dirty="0" err="1"/>
                  <a:t>y</a:t>
                </a:r>
                <a:r>
                  <a:rPr lang="cs-CZ" b="1" baseline="-25000" dirty="0" err="1"/>
                  <a:t>i</a:t>
                </a:r>
                <a:endParaRPr lang="cs-CZ" b="1" baseline="-25000" dirty="0"/>
              </a:p>
              <a:p>
                <a:r>
                  <a:rPr lang="cs-CZ" b="1" dirty="0"/>
                  <a:t>4. sloupec =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𝒑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endParaRPr lang="cs-CZ" b="1" dirty="0"/>
              </a:p>
              <a:p>
                <a:r>
                  <a:rPr lang="cs-CZ" b="1" dirty="0"/>
                  <a:t>5. sloupec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cs-CZ" b="1" i="1" smtClean="0">
                                    <a:latin typeface="Cambria Math"/>
                                  </a:rPr>
                                  <m:t>𝒑</m:t>
                                </m:r>
                              </m:sub>
                            </m:sSub>
                            <m:r>
                              <a:rPr lang="cs-CZ" b="1" i="1" smtClean="0">
                                <a:latin typeface="Cambria Math"/>
                              </a:rPr>
                              <m:t> −</m:t>
                            </m:r>
                            <m:sSub>
                              <m:sSub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cs-CZ" b="1" i="1" smtClean="0"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br>
                  <a:rPr lang="cs-CZ" b="1" dirty="0"/>
                </a:br>
                <a:endParaRPr lang="cs-CZ" b="1" dirty="0"/>
              </a:p>
              <a:p>
                <a:r>
                  <a:rPr lang="cs-CZ" dirty="0"/>
                  <a:t> </a:t>
                </a:r>
                <a:r>
                  <a:rPr lang="cs-CZ" baseline="-25000" dirty="0"/>
                  <a:t> </a:t>
                </a:r>
                <a:br>
                  <a:rPr lang="cs-CZ" baseline="-25000" dirty="0"/>
                </a:br>
                <a:br>
                  <a:rPr lang="cs-CZ" baseline="-25000" dirty="0"/>
                </a:br>
                <a:endParaRPr lang="cs-CZ" baseline="-25000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265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9587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6. sloupec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𝒑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7. sloupec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cs-CZ" b="1" i="1">
                                    <a:latin typeface="Cambria Math"/>
                                  </a:rPr>
                                  <m:t>𝒑</m:t>
                                </m:r>
                              </m:sub>
                            </m:sSub>
                            <m:r>
                              <a:rPr lang="cs-CZ" b="1" i="1">
                                <a:latin typeface="Cambria Math"/>
                              </a:rPr>
                              <m:t> −</m:t>
                            </m:r>
                            <m:sSub>
                              <m:sSub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cs-CZ" b="1" i="1"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cs-CZ" dirty="0"/>
              </a:p>
              <a:p>
                <a:r>
                  <a:rPr lang="cs-CZ" b="1" dirty="0"/>
                  <a:t>8. sloupec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𝒑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cs-CZ" b="1" dirty="0"/>
                  <a:t>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𝒑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Pomocí sloupců 2,3 jsme určili</a:t>
                </a:r>
                <a:br>
                  <a:rPr lang="cs-CZ" b="1" dirty="0"/>
                </a:br>
                <a:r>
                  <a:rPr lang="cs-CZ" b="1" dirty="0"/>
                  <a:t>průměrnou známku </a:t>
                </a:r>
                <a:r>
                  <a:rPr lang="cs-CZ" b="1" dirty="0" err="1"/>
                  <a:t>x</a:t>
                </a:r>
                <a:r>
                  <a:rPr lang="cs-CZ" b="1" baseline="-25000" dirty="0" err="1"/>
                  <a:t>p</a:t>
                </a:r>
                <a:r>
                  <a:rPr lang="cs-CZ" b="1" dirty="0"/>
                  <a:t> z FY</a:t>
                </a:r>
                <a:br>
                  <a:rPr lang="cs-CZ" b="1" dirty="0"/>
                </a:br>
                <a:r>
                  <a:rPr lang="cs-CZ" b="1" dirty="0"/>
                  <a:t>a průměrnou známku </a:t>
                </a:r>
                <a:r>
                  <a:rPr lang="cs-CZ" b="1" dirty="0" err="1"/>
                  <a:t>y</a:t>
                </a:r>
                <a:r>
                  <a:rPr lang="cs-CZ" b="1" baseline="-25000" dirty="0" err="1"/>
                  <a:t>p</a:t>
                </a:r>
                <a:r>
                  <a:rPr lang="cs-CZ" b="1" dirty="0"/>
                  <a:t> z MA</a:t>
                </a:r>
              </a:p>
              <a:p>
                <a:r>
                  <a:rPr lang="cs-CZ" b="1" dirty="0"/>
                  <a:t>(z lekce Statistika 2 již víme že:</a:t>
                </a:r>
                <a:br>
                  <a:rPr lang="cs-CZ" b="1" dirty="0"/>
                </a:br>
                <a:r>
                  <a:rPr lang="cs-CZ" b="1" dirty="0"/>
                  <a:t> </a:t>
                </a:r>
                <a:r>
                  <a:rPr lang="cs-CZ" b="1" dirty="0" err="1"/>
                  <a:t>x</a:t>
                </a:r>
                <a:r>
                  <a:rPr lang="cs-CZ" b="1" baseline="-25000" dirty="0" err="1"/>
                  <a:t>p</a:t>
                </a:r>
                <a:r>
                  <a:rPr lang="cs-CZ" b="1" dirty="0"/>
                  <a:t> = 2,38 a </a:t>
                </a:r>
                <a:r>
                  <a:rPr lang="cs-CZ" b="1" dirty="0" err="1"/>
                  <a:t>y</a:t>
                </a:r>
                <a:r>
                  <a:rPr lang="cs-CZ" b="1" baseline="-25000" dirty="0" err="1"/>
                  <a:t>p</a:t>
                </a:r>
                <a:r>
                  <a:rPr lang="cs-CZ" b="1" dirty="0"/>
                  <a:t> = 2,46 )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765" b="-140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83120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Words>520</Words>
  <Application>Microsoft Office PowerPoint</Application>
  <PresentationFormat>On-screen Show (4:3)</PresentationFormat>
  <Paragraphs>112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Cambria Math</vt:lpstr>
      <vt:lpstr>Wingdings</vt:lpstr>
      <vt:lpstr>Wingdings 3</vt:lpstr>
      <vt:lpstr>Motiv sady Office</vt:lpstr>
      <vt:lpstr>Statistika 4</vt:lpstr>
      <vt:lpstr>Korelace - teorie</vt:lpstr>
      <vt:lpstr>Korelace - teorie</vt:lpstr>
      <vt:lpstr>Korelace- teorie</vt:lpstr>
      <vt:lpstr>Korelace - teorie</vt:lpstr>
      <vt:lpstr>Příklad 1  Fuchs, Kubát, standardy … příklad 19 str 108</vt:lpstr>
      <vt:lpstr>Příklad 1</vt:lpstr>
      <vt:lpstr>Příklad 1</vt:lpstr>
      <vt:lpstr>Příklad 1</vt:lpstr>
      <vt:lpstr>Příklad 1</vt:lpstr>
      <vt:lpstr>Příklad 1</vt:lpstr>
      <vt:lpstr>Děkuji za pozornost.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56</cp:revision>
  <dcterms:created xsi:type="dcterms:W3CDTF">2011-12-03T14:12:28Z</dcterms:created>
  <dcterms:modified xsi:type="dcterms:W3CDTF">2024-08-24T15:21:20Z</dcterms:modified>
</cp:coreProperties>
</file>