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8" r:id="rId9"/>
    <p:sldId id="279" r:id="rId10"/>
    <p:sldId id="277" r:id="rId11"/>
    <p:sldId id="280" r:id="rId12"/>
    <p:sldId id="281" r:id="rId13"/>
    <p:sldId id="282" r:id="rId14"/>
    <p:sldId id="267" r:id="rId1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20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17B679F-7A22-4B17-8CB9-AF18DFE2A016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7821FEB-D3CB-4BB4-9BC8-630555BACB6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77569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/>
          </a:p>
        </p:txBody>
      </p:sp>
      <p:sp>
        <p:nvSpPr>
          <p:cNvPr id="112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B989EAC-8CCD-43D4-A88E-FA581526B2AE}" type="slidenum">
              <a:rPr lang="cs-CZ" smtClean="0"/>
              <a:pPr eaLnBrk="1" hangingPunct="1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821FEB-D3CB-4BB4-9BC8-630555BACB65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37032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821FEB-D3CB-4BB4-9BC8-630555BACB65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24384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821FEB-D3CB-4BB4-9BC8-630555BACB65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35637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821FEB-D3CB-4BB4-9BC8-630555BACB65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1886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FDA9445-B949-4458-9198-12400D781E7C}" type="slidenum">
              <a:rPr lang="cs-CZ" smtClean="0"/>
              <a:pPr eaLnBrk="1" hangingPunct="1"/>
              <a:t>14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821FEB-D3CB-4BB4-9BC8-630555BACB65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99796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821FEB-D3CB-4BB4-9BC8-630555BACB65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74482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821FEB-D3CB-4BB4-9BC8-630555BACB65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56152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821FEB-D3CB-4BB4-9BC8-630555BACB65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6240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821FEB-D3CB-4BB4-9BC8-630555BACB65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7200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821FEB-D3CB-4BB4-9BC8-630555BACB65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4262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821FEB-D3CB-4BB4-9BC8-630555BACB65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36720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821FEB-D3CB-4BB4-9BC8-630555BACB65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8021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Klepnutím lze upravit styl předlohy podnadpisů.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ABB0D-2496-42A3-84CF-A4D874AE770D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ADF28-6DF7-4CCF-9E3B-5E6A9F04AC8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342482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FA1BE-CC24-4778-9719-A4752DCDE6FC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C9D74-0C5E-4054-92C3-B6A39CE2F29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3226767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F0F58-2775-4DE4-9AA7-0A8F0B87C278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21444-56EA-4FF9-A57D-57C09CB11E9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7558898"/>
      </p:ext>
    </p:extLst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D87E9-F176-48D9-BBF2-A19D39654642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49CE7-4AAB-40B5-B506-1F4E56A107E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6781910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560FA-71D3-4948-B640-EDB746FD5F5F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EA498-17E1-4D04-AB0E-41502C3D43A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8532134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1E515-3521-4836-90FF-553B4A7DDCA8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97F19-72DF-4C22-AC04-A5A2AD109B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5760597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5246C-EBBB-4007-8A6E-883684BF0F14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0C7E7-1FF1-4612-8B36-12E36B02A84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304905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60659-9315-4C1B-8685-7AAF83EB56DB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D03FFE-D962-4070-A439-D47F68FC2D6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2989292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73B53-CA61-43A3-8221-B86F92FDCD96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40370-64E1-4087-A0CF-F0BC60C4BCF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0150125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B3E14A-3BE0-4015-B054-26B6129066CC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11B47-17D6-4BB3-B605-65FC7FDDE8E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5814015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87020-3361-4967-AEE5-140653861DFF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39AE1-1D95-4A7D-A567-DEF91908500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76119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30548-6BB5-4D59-888F-F0DF0EAD76D6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E59CD-6D7A-41E4-B5AA-B0ED5DA6B4A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3603330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DD1A457-91BD-4DBA-BF22-C5B83F8D2F53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091FEBC-76B0-41F5-9A00-526AD01F858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  <p:sldLayoutId id="2147483845" r:id="rId12"/>
  </p:sldLayoutIdLst>
  <p:transition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Statistika 5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Popisné ukazatele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>
                <a:solidFill>
                  <a:schemeClr val="bg1">
                    <a:lumMod val="65000"/>
                  </a:schemeClr>
                </a:solidFill>
              </a:rPr>
              <a:t>VY_32_INOVACE_21-20</a:t>
            </a:r>
          </a:p>
        </p:txBody>
      </p:sp>
    </p:spTree>
  </p:cSld>
  <p:clrMapOvr>
    <a:masterClrMapping/>
  </p:clrMapOvr>
  <p:transition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Práce s tabulkou – úkoly:</a:t>
            </a:r>
            <a:br>
              <a:rPr lang="cs-CZ" b="1" dirty="0"/>
            </a:br>
            <a:r>
              <a:rPr lang="cs-CZ" b="1" dirty="0"/>
              <a:t>- vysvětli pojem absolutní četnost</a:t>
            </a:r>
            <a:br>
              <a:rPr lang="cs-CZ" b="1" dirty="0"/>
            </a:br>
            <a:r>
              <a:rPr lang="cs-CZ" b="1" dirty="0"/>
              <a:t>- vysvětli pojem kumulativní četnost</a:t>
            </a:r>
            <a:br>
              <a:rPr lang="cs-CZ" b="1" dirty="0"/>
            </a:br>
            <a:r>
              <a:rPr lang="cs-CZ" b="1" dirty="0"/>
              <a:t>- vysvětli druhý řádek tabulky</a:t>
            </a:r>
          </a:p>
          <a:p>
            <a:r>
              <a:rPr lang="cs-CZ" b="1" dirty="0"/>
              <a:t>jestliže jsem získal v testu 24 bodů</a:t>
            </a:r>
            <a:br>
              <a:rPr lang="cs-CZ" b="1" dirty="0"/>
            </a:br>
            <a:r>
              <a:rPr lang="cs-CZ" b="1" dirty="0"/>
              <a:t>kolikátý můžu být v absolutním</a:t>
            </a:r>
            <a:br>
              <a:rPr lang="cs-CZ" b="1" dirty="0"/>
            </a:br>
            <a:r>
              <a:rPr lang="cs-CZ" b="1" dirty="0"/>
              <a:t>pořadí ?</a:t>
            </a:r>
          </a:p>
          <a:p>
            <a:r>
              <a:rPr lang="cs-CZ" b="1" dirty="0"/>
              <a:t>V kolikátém percentilu se nacházím?</a:t>
            </a:r>
          </a:p>
        </p:txBody>
      </p:sp>
    </p:spTree>
    <p:extLst>
      <p:ext uri="{BB962C8B-B14F-4D97-AF65-F5344CB8AC3E}">
        <p14:creationId xmlns:p14="http://schemas.microsoft.com/office/powerpoint/2010/main" val="425522426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Kde je v tabulce 56 bod percentilu ?</a:t>
            </a:r>
          </a:p>
          <a:p>
            <a:r>
              <a:rPr lang="cs-CZ" b="1" dirty="0"/>
              <a:t>56 percentil je hranice mezi 560 a 561</a:t>
            </a:r>
            <a:br>
              <a:rPr lang="cs-CZ" b="1" dirty="0"/>
            </a:br>
            <a:r>
              <a:rPr lang="cs-CZ" b="1" dirty="0"/>
              <a:t>nejhorším výsledkem testu. Musí se</a:t>
            </a:r>
            <a:br>
              <a:rPr lang="cs-CZ" b="1" dirty="0"/>
            </a:br>
            <a:r>
              <a:rPr lang="cs-CZ" b="1" dirty="0"/>
              <a:t>nacházet mezi 25 a 26 správnými</a:t>
            </a:r>
            <a:br>
              <a:rPr lang="cs-CZ" b="1" dirty="0"/>
            </a:br>
            <a:r>
              <a:rPr lang="cs-CZ" b="1" dirty="0"/>
              <a:t>odpověďmi.</a:t>
            </a:r>
          </a:p>
          <a:p>
            <a:r>
              <a:rPr lang="cs-CZ" b="1" dirty="0"/>
              <a:t>Na kolik bodů minimálně musím</a:t>
            </a:r>
            <a:br>
              <a:rPr lang="cs-CZ" b="1" dirty="0"/>
            </a:br>
            <a:r>
              <a:rPr lang="cs-CZ" b="1" dirty="0"/>
              <a:t>napsat test, abych byl na 90 percentilu?</a:t>
            </a:r>
          </a:p>
          <a:p>
            <a:r>
              <a:rPr lang="cs-CZ" b="1" dirty="0"/>
              <a:t>Musím napsat aspoň na 35 bodů.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94678911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Na základě předchozí tabulky</a:t>
            </a:r>
            <a:br>
              <a:rPr lang="cs-CZ" b="1" dirty="0"/>
            </a:br>
            <a:r>
              <a:rPr lang="cs-CZ" b="1" dirty="0"/>
              <a:t>vypočti </a:t>
            </a:r>
            <a:r>
              <a:rPr lang="cs-CZ" b="1" dirty="0" err="1"/>
              <a:t>mezikvartilové</a:t>
            </a:r>
            <a:r>
              <a:rPr lang="cs-CZ" b="1" dirty="0"/>
              <a:t> rozpětí.</a:t>
            </a:r>
          </a:p>
          <a:p>
            <a:r>
              <a:rPr lang="cs-CZ" b="1" dirty="0"/>
              <a:t>První </a:t>
            </a:r>
            <a:r>
              <a:rPr lang="cs-CZ" b="1" dirty="0" err="1"/>
              <a:t>kvartil</a:t>
            </a:r>
            <a:r>
              <a:rPr lang="cs-CZ" b="1" dirty="0"/>
              <a:t> je mezi výsledky</a:t>
            </a:r>
            <a:br>
              <a:rPr lang="cs-CZ" b="1" dirty="0"/>
            </a:br>
            <a:r>
              <a:rPr lang="cs-CZ" b="1" dirty="0"/>
              <a:t>16 a 17 bodů, třetí </a:t>
            </a:r>
            <a:r>
              <a:rPr lang="cs-CZ" b="1" dirty="0" err="1"/>
              <a:t>kvartil</a:t>
            </a:r>
            <a:r>
              <a:rPr lang="cs-CZ" b="1" dirty="0"/>
              <a:t> mezi</a:t>
            </a:r>
            <a:br>
              <a:rPr lang="cs-CZ" b="1" dirty="0"/>
            </a:br>
            <a:r>
              <a:rPr lang="cs-CZ" b="1" dirty="0"/>
              <a:t>výsledky 31 a 32 bodů. Proto je</a:t>
            </a:r>
          </a:p>
          <a:p>
            <a:r>
              <a:rPr lang="cs-CZ" b="1" dirty="0"/>
              <a:t>IQR = 31 – 16 = 15</a:t>
            </a:r>
          </a:p>
        </p:txBody>
      </p:sp>
    </p:spTree>
    <p:extLst>
      <p:ext uri="{BB962C8B-B14F-4D97-AF65-F5344CB8AC3E}">
        <p14:creationId xmlns:p14="http://schemas.microsoft.com/office/powerpoint/2010/main" val="139481604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Pokud bychom zadali podobný </a:t>
            </a:r>
            <a:br>
              <a:rPr lang="cs-CZ" b="1" dirty="0"/>
            </a:br>
            <a:r>
              <a:rPr lang="cs-CZ" b="1" dirty="0"/>
              <a:t>test se 40 otázkami, jehož výsledky</a:t>
            </a:r>
            <a:br>
              <a:rPr lang="cs-CZ" b="1" dirty="0"/>
            </a:br>
            <a:r>
              <a:rPr lang="cs-CZ" b="1" dirty="0"/>
              <a:t>by byly více soustředěny než </a:t>
            </a:r>
            <a:br>
              <a:rPr lang="cs-CZ" b="1" dirty="0"/>
            </a:br>
            <a:r>
              <a:rPr lang="cs-CZ" b="1" dirty="0"/>
              <a:t>u předchozího testu,  IQR by se:</a:t>
            </a:r>
            <a:br>
              <a:rPr lang="cs-CZ" b="1" dirty="0"/>
            </a:br>
            <a:r>
              <a:rPr lang="cs-CZ" b="1" dirty="0"/>
              <a:t>a) nezměnilo</a:t>
            </a:r>
            <a:br>
              <a:rPr lang="cs-CZ" b="1" dirty="0"/>
            </a:br>
            <a:r>
              <a:rPr lang="cs-CZ" b="1" dirty="0"/>
              <a:t>b) zmenšilo</a:t>
            </a:r>
            <a:br>
              <a:rPr lang="cs-CZ" b="1" dirty="0"/>
            </a:br>
            <a:r>
              <a:rPr lang="cs-CZ" b="1" dirty="0"/>
              <a:t>c) zvětšilo ?</a:t>
            </a:r>
          </a:p>
          <a:p>
            <a:r>
              <a:rPr lang="cs-CZ" b="1" dirty="0"/>
              <a:t>(zmenšilo, protože Q1 a Q3 jsou </a:t>
            </a:r>
            <a:br>
              <a:rPr lang="cs-CZ" b="1" dirty="0"/>
            </a:br>
            <a:r>
              <a:rPr lang="cs-CZ" b="1" dirty="0"/>
              <a:t>vzájemně blíže sebe ) </a:t>
            </a:r>
          </a:p>
        </p:txBody>
      </p:sp>
    </p:spTree>
    <p:extLst>
      <p:ext uri="{BB962C8B-B14F-4D97-AF65-F5344CB8AC3E}">
        <p14:creationId xmlns:p14="http://schemas.microsoft.com/office/powerpoint/2010/main" val="71604984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rgbClr val="376092"/>
                </a:solidFill>
              </a:rPr>
              <a:t>Děkuji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/>
              <a:t>Autor DUM: Mgr. Jan </a:t>
            </a:r>
            <a:r>
              <a:rPr lang="cs-CZ" dirty="0" err="1"/>
              <a:t>Bajnar</a:t>
            </a:r>
            <a:endParaRPr lang="cs-CZ" dirty="0"/>
          </a:p>
        </p:txBody>
      </p:sp>
    </p:spTree>
  </p:cSld>
  <p:clrMapOvr>
    <a:masterClrMapping/>
  </p:clrMapOvr>
  <p:transition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Statistika 5 - teorie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Jestliže analyzujeme nějaké větší</a:t>
            </a:r>
            <a:br>
              <a:rPr lang="cs-CZ" b="1" dirty="0"/>
            </a:br>
            <a:r>
              <a:rPr lang="cs-CZ" b="1" dirty="0"/>
              <a:t>množství dat, bývá někdy užitečné</a:t>
            </a:r>
            <a:br>
              <a:rPr lang="cs-CZ" b="1" dirty="0"/>
            </a:br>
            <a:r>
              <a:rPr lang="cs-CZ" b="1" dirty="0"/>
              <a:t>rozložit tato data do určitých intervalů,</a:t>
            </a:r>
            <a:br>
              <a:rPr lang="cs-CZ" b="1" dirty="0"/>
            </a:br>
            <a:r>
              <a:rPr lang="cs-CZ" b="1" dirty="0"/>
              <a:t>zobrazit data do grafu nebo popsat</a:t>
            </a:r>
            <a:br>
              <a:rPr lang="cs-CZ" b="1" dirty="0"/>
            </a:br>
            <a:r>
              <a:rPr lang="cs-CZ" b="1" dirty="0"/>
              <a:t>vlastnosti dat pomocí vzorců.</a:t>
            </a:r>
          </a:p>
          <a:p>
            <a:r>
              <a:rPr lang="cs-CZ" b="1" dirty="0"/>
              <a:t>Tyto postupy se nazývají popisné</a:t>
            </a:r>
            <a:br>
              <a:rPr lang="cs-CZ" b="1" dirty="0"/>
            </a:br>
            <a:r>
              <a:rPr lang="cs-CZ" b="1" dirty="0"/>
              <a:t>neboli deskriptivní ukazatele.</a:t>
            </a:r>
          </a:p>
        </p:txBody>
      </p:sp>
    </p:spTree>
    <p:extLst>
      <p:ext uri="{BB962C8B-B14F-4D97-AF65-F5344CB8AC3E}">
        <p14:creationId xmlns:p14="http://schemas.microsoft.com/office/powerpoint/2010/main" val="36357343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Statistika 5 – teorie</a:t>
            </a:r>
            <a:br>
              <a:rPr lang="cs-CZ" b="1" dirty="0"/>
            </a:br>
            <a:r>
              <a:rPr lang="cs-CZ" sz="1200" b="1" dirty="0"/>
              <a:t>Stan </a:t>
            </a:r>
            <a:r>
              <a:rPr lang="cs-CZ" sz="1200" b="1" dirty="0" err="1"/>
              <a:t>Giblisco</a:t>
            </a:r>
            <a:r>
              <a:rPr lang="cs-CZ" sz="1200" b="1" dirty="0"/>
              <a:t>, Statistika bez předchozích znalostí, Nakladatelství C- </a:t>
            </a:r>
            <a:r>
              <a:rPr lang="cs-CZ" sz="1200" b="1" dirty="0" err="1"/>
              <a:t>press</a:t>
            </a:r>
            <a:r>
              <a:rPr lang="cs-CZ" sz="1200" b="1" dirty="0"/>
              <a:t>, 2009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b="1" dirty="0"/>
              <a:t>Pokud potřebujeme objektivní srovnání</a:t>
            </a:r>
            <a:br>
              <a:rPr lang="cs-CZ" b="1" dirty="0"/>
            </a:br>
            <a:r>
              <a:rPr lang="cs-CZ" b="1" dirty="0"/>
              <a:t>účastníků několika různě obtížných</a:t>
            </a:r>
            <a:br>
              <a:rPr lang="cs-CZ" b="1" dirty="0"/>
            </a:br>
            <a:r>
              <a:rPr lang="cs-CZ" b="1" dirty="0"/>
              <a:t>verzí testů a určení jejich celkového pořadí,</a:t>
            </a:r>
            <a:br>
              <a:rPr lang="cs-CZ" b="1" dirty="0"/>
            </a:br>
            <a:r>
              <a:rPr lang="cs-CZ" b="1" dirty="0"/>
              <a:t>přepočítáváme pořadí na percentily.</a:t>
            </a:r>
            <a:br>
              <a:rPr lang="cs-CZ" b="1" dirty="0"/>
            </a:br>
            <a:r>
              <a:rPr lang="cs-CZ" b="1" dirty="0"/>
              <a:t>( viz Národní srovnávací zkoušky SCIO,</a:t>
            </a:r>
            <a:br>
              <a:rPr lang="cs-CZ" b="1" dirty="0"/>
            </a:br>
            <a:r>
              <a:rPr lang="cs-CZ" b="1" dirty="0"/>
              <a:t>protokol o výsledku maturitní zkoušky</a:t>
            </a:r>
            <a:br>
              <a:rPr lang="cs-CZ" b="1" dirty="0"/>
            </a:br>
            <a:r>
              <a:rPr lang="cs-CZ" b="1" dirty="0"/>
              <a:t>CERMAT )</a:t>
            </a:r>
          </a:p>
        </p:txBody>
      </p:sp>
    </p:spTree>
    <p:extLst>
      <p:ext uri="{BB962C8B-B14F-4D97-AF65-F5344CB8AC3E}">
        <p14:creationId xmlns:p14="http://schemas.microsoft.com/office/powerpoint/2010/main" val="841816834"/>
      </p:ext>
    </p:extLst>
  </p:cSld>
  <p:clrMapOvr>
    <a:masterClrMapping/>
  </p:clrMapOvr>
  <p:transition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Statistika 5 - teorie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PERCENTILY dělí celou množinu </a:t>
            </a:r>
            <a:br>
              <a:rPr lang="cs-CZ" b="1" dirty="0"/>
            </a:br>
            <a:r>
              <a:rPr lang="cs-CZ" b="1" dirty="0"/>
              <a:t>čísel na 100 intervalů, z nichž každý</a:t>
            </a:r>
            <a:br>
              <a:rPr lang="cs-CZ" b="1" dirty="0"/>
            </a:br>
            <a:r>
              <a:rPr lang="cs-CZ" b="1" dirty="0"/>
              <a:t>obsahuje 1 % prvků v množině.</a:t>
            </a:r>
          </a:p>
          <a:p>
            <a:r>
              <a:rPr lang="cs-CZ" b="1" dirty="0"/>
              <a:t>Percentil je tedy HRANICE mezi</a:t>
            </a:r>
            <a:br>
              <a:rPr lang="cs-CZ" b="1" dirty="0"/>
            </a:br>
            <a:r>
              <a:rPr lang="cs-CZ" b="1" dirty="0"/>
              <a:t>jednotlivými intervaly.</a:t>
            </a:r>
          </a:p>
          <a:p>
            <a:r>
              <a:rPr lang="cs-CZ" b="1" dirty="0"/>
              <a:t>Proto nemůže </a:t>
            </a:r>
            <a:r>
              <a:rPr lang="cs-CZ" b="1" dirty="0" err="1"/>
              <a:t>exitovat</a:t>
            </a:r>
            <a:r>
              <a:rPr lang="cs-CZ" b="1" dirty="0"/>
              <a:t> nultý a stý</a:t>
            </a:r>
            <a:br>
              <a:rPr lang="cs-CZ" b="1" dirty="0"/>
            </a:br>
            <a:r>
              <a:rPr lang="cs-CZ" b="1" dirty="0"/>
              <a:t>percentil, pouze první až devadesátý</a:t>
            </a:r>
            <a:br>
              <a:rPr lang="cs-CZ" b="1" dirty="0"/>
            </a:br>
            <a:r>
              <a:rPr lang="cs-CZ" b="1" dirty="0"/>
              <a:t>devátý percentil</a:t>
            </a:r>
          </a:p>
        </p:txBody>
      </p:sp>
    </p:spTree>
    <p:extLst>
      <p:ext uri="{BB962C8B-B14F-4D97-AF65-F5344CB8AC3E}">
        <p14:creationId xmlns:p14="http://schemas.microsoft.com/office/powerpoint/2010/main" val="227539535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Statistika 5 - teorie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DECIL je číslo, které dělí množinu dat</a:t>
            </a:r>
            <a:br>
              <a:rPr lang="cs-CZ" b="1" dirty="0"/>
            </a:br>
            <a:r>
              <a:rPr lang="cs-CZ" b="1" dirty="0"/>
              <a:t>na 10 intervalů, z nichž každý obsahuje</a:t>
            </a:r>
            <a:br>
              <a:rPr lang="cs-CZ" b="1" dirty="0"/>
            </a:br>
            <a:r>
              <a:rPr lang="cs-CZ" b="1" dirty="0"/>
              <a:t>10% prvků množiny. Existuje tedy pouze</a:t>
            </a:r>
            <a:br>
              <a:rPr lang="cs-CZ" b="1" dirty="0"/>
            </a:br>
            <a:r>
              <a:rPr lang="cs-CZ" b="1" dirty="0"/>
              <a:t>devět decilů.</a:t>
            </a:r>
          </a:p>
          <a:p>
            <a:r>
              <a:rPr lang="cs-CZ" b="1" dirty="0"/>
              <a:t>KVARTIL je číslo, které dělí množinu dat</a:t>
            </a:r>
            <a:br>
              <a:rPr lang="cs-CZ" b="1" dirty="0"/>
            </a:br>
            <a:r>
              <a:rPr lang="cs-CZ" b="1" dirty="0"/>
              <a:t>na 4 intervaly, z nichž každý obsahuje</a:t>
            </a:r>
            <a:br>
              <a:rPr lang="cs-CZ" b="1" dirty="0"/>
            </a:br>
            <a:r>
              <a:rPr lang="cs-CZ" b="1" dirty="0"/>
              <a:t>25% prvků množiny. Existují tedy pouze</a:t>
            </a:r>
            <a:br>
              <a:rPr lang="cs-CZ" b="1" dirty="0"/>
            </a:br>
            <a:r>
              <a:rPr lang="cs-CZ" b="1" dirty="0"/>
              <a:t>tři </a:t>
            </a:r>
            <a:r>
              <a:rPr lang="cs-CZ" b="1" dirty="0" err="1"/>
              <a:t>kvartily</a:t>
            </a:r>
            <a:r>
              <a:rPr lang="cs-CZ" b="1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164976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Statistika 5 - teorie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Někdy potřebujeme znát pouze</a:t>
            </a:r>
            <a:br>
              <a:rPr lang="cs-CZ" dirty="0"/>
            </a:br>
            <a:r>
              <a:rPr lang="cs-CZ" dirty="0"/>
              <a:t>„střední polovinu“ dat v množině,</a:t>
            </a:r>
            <a:br>
              <a:rPr lang="cs-CZ" dirty="0"/>
            </a:br>
            <a:r>
              <a:rPr lang="cs-CZ" dirty="0"/>
              <a:t>neboli </a:t>
            </a:r>
            <a:r>
              <a:rPr lang="cs-CZ" dirty="0" err="1"/>
              <a:t>mezikvartilové</a:t>
            </a:r>
            <a:r>
              <a:rPr lang="cs-CZ" dirty="0"/>
              <a:t> rozpětí</a:t>
            </a:r>
            <a:br>
              <a:rPr lang="cs-CZ" dirty="0"/>
            </a:br>
            <a:r>
              <a:rPr lang="cs-CZ" dirty="0"/>
              <a:t>(označujeme také IQR).</a:t>
            </a:r>
          </a:p>
          <a:p>
            <a:r>
              <a:rPr lang="cs-CZ" dirty="0"/>
              <a:t>IQR se rovná hodnotě bodu 3. </a:t>
            </a:r>
            <a:r>
              <a:rPr lang="cs-CZ" dirty="0" err="1"/>
              <a:t>kvartilu</a:t>
            </a:r>
            <a:br>
              <a:rPr lang="cs-CZ" dirty="0"/>
            </a:br>
            <a:r>
              <a:rPr lang="cs-CZ" dirty="0"/>
              <a:t>od něhož odečteme hodnotu bodu</a:t>
            </a:r>
            <a:br>
              <a:rPr lang="cs-CZ" dirty="0"/>
            </a:br>
            <a:r>
              <a:rPr lang="cs-CZ" dirty="0"/>
              <a:t>prvního </a:t>
            </a:r>
            <a:r>
              <a:rPr lang="cs-CZ" dirty="0" err="1"/>
              <a:t>kvartilu</a:t>
            </a:r>
            <a:br>
              <a:rPr lang="cs-CZ" dirty="0"/>
            </a:br>
            <a:r>
              <a:rPr lang="cs-CZ" sz="1400" dirty="0"/>
              <a:t>( požaduje např. Fuchs, Kubát  -Standardy a testové úlohy, str.36, př.9 )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4398965"/>
      </p:ext>
    </p:extLst>
  </p:cSld>
  <p:clrMapOvr>
    <a:masterClrMapping/>
  </p:clrMapOvr>
  <p:transition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  <a:br>
              <a:rPr lang="cs-CZ" b="1" dirty="0"/>
            </a:br>
            <a:r>
              <a:rPr lang="cs-CZ" sz="1200" b="1" dirty="0"/>
              <a:t>Stan </a:t>
            </a:r>
            <a:r>
              <a:rPr lang="cs-CZ" sz="1200" b="1" dirty="0" err="1"/>
              <a:t>Gibilisco</a:t>
            </a:r>
            <a:r>
              <a:rPr lang="cs-CZ" sz="1200" b="1" dirty="0"/>
              <a:t>, Statistika bez předchozích znalostí, str.83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b="1" dirty="0"/>
              <a:t>Soubor 1000 žáků psal test se 40</a:t>
            </a:r>
            <a:br>
              <a:rPr lang="cs-CZ" b="1" dirty="0"/>
            </a:br>
            <a:r>
              <a:rPr lang="cs-CZ" b="1" dirty="0"/>
              <a:t>otázkami, přičemž bylo dosaženo </a:t>
            </a:r>
            <a:br>
              <a:rPr lang="cs-CZ" b="1" dirty="0"/>
            </a:br>
            <a:r>
              <a:rPr lang="cs-CZ" b="1" dirty="0"/>
              <a:t>všech 41 možných výsledků, které</a:t>
            </a:r>
            <a:br>
              <a:rPr lang="cs-CZ" b="1" dirty="0"/>
            </a:br>
            <a:r>
              <a:rPr lang="cs-CZ" b="1" dirty="0"/>
              <a:t>jsou zaznamenány v tabulce.</a:t>
            </a:r>
          </a:p>
          <a:p>
            <a:r>
              <a:rPr lang="cs-CZ" b="1" dirty="0"/>
              <a:t>První sloupec udává výsledek testu,</a:t>
            </a:r>
            <a:br>
              <a:rPr lang="cs-CZ" b="1" dirty="0"/>
            </a:br>
            <a:r>
              <a:rPr lang="cs-CZ" b="1" dirty="0"/>
              <a:t>druhý sloupec absolutní četnost</a:t>
            </a:r>
            <a:br>
              <a:rPr lang="cs-CZ" b="1" dirty="0"/>
            </a:br>
            <a:r>
              <a:rPr lang="cs-CZ" b="1" dirty="0"/>
              <a:t>a třetí sloupec kumulativní četnost.</a:t>
            </a:r>
          </a:p>
        </p:txBody>
      </p:sp>
    </p:spTree>
    <p:extLst>
      <p:ext uri="{BB962C8B-B14F-4D97-AF65-F5344CB8AC3E}">
        <p14:creationId xmlns:p14="http://schemas.microsoft.com/office/powerpoint/2010/main" val="1966454632"/>
      </p:ext>
    </p:extLst>
  </p:cSld>
  <p:clrMapOvr>
    <a:masterClrMapping/>
  </p:clrMapOvr>
  <p:transition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Tabulka 1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2428877"/>
              </p:ext>
            </p:extLst>
          </p:nvPr>
        </p:nvGraphicFramePr>
        <p:xfrm>
          <a:off x="2411760" y="1600205"/>
          <a:ext cx="4032448" cy="51993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95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48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9914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1" u="none" strike="noStrike" dirty="0">
                          <a:effectLst/>
                        </a:rPr>
                        <a:t>výsledek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1" u="none" strike="noStrike" dirty="0">
                          <a:effectLst/>
                        </a:rPr>
                        <a:t>absolutní četnost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1" u="none" strike="noStrike" dirty="0">
                          <a:effectLst/>
                        </a:rPr>
                        <a:t>kumulativní četnost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601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601"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1" u="none" strike="noStrike" dirty="0">
                          <a:effectLst/>
                        </a:rPr>
                        <a:t>0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1" u="none" strike="noStrike">
                          <a:effectLst/>
                        </a:rPr>
                        <a:t>5</a:t>
                      </a:r>
                      <a:endParaRPr lang="cs-CZ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1" u="none" strike="noStrike">
                          <a:effectLst/>
                        </a:rPr>
                        <a:t>5</a:t>
                      </a:r>
                      <a:endParaRPr lang="cs-CZ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60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1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5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10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160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2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10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20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160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3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14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34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160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4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16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50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160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5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16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66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160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6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18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84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160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7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16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100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160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8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12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112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160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9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17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129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160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10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16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145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160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11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16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161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160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12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17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178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160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13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22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200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160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14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13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213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160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15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19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232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160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16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18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250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160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17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25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275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160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18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25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300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160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19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27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327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160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20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33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360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160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21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40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400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160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22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35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435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160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23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30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465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7160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>
                          <a:effectLst/>
                        </a:rPr>
                        <a:t>24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35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500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29" marR="6129" marT="6129" marB="0" anchor="b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1123116"/>
      </p:ext>
    </p:extLst>
  </p:cSld>
  <p:clrMapOvr>
    <a:masterClrMapping/>
  </p:clrMapOvr>
  <p:transition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Tabulka 1/2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4459934"/>
              </p:ext>
            </p:extLst>
          </p:nvPr>
        </p:nvGraphicFramePr>
        <p:xfrm>
          <a:off x="2559050" y="1857375"/>
          <a:ext cx="4025900" cy="4267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75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32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50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670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effectLst/>
                        </a:rPr>
                        <a:t>25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>
                          <a:effectLst/>
                        </a:rPr>
                        <a:t>31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>
                          <a:effectLst/>
                        </a:rPr>
                        <a:t>531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effectLst/>
                        </a:rPr>
                        <a:t>26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>
                          <a:effectLst/>
                        </a:rPr>
                        <a:t>34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>
                          <a:effectLst/>
                        </a:rPr>
                        <a:t>565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effectLst/>
                        </a:rPr>
                        <a:t>27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>
                          <a:effectLst/>
                        </a:rPr>
                        <a:t>35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>
                          <a:effectLst/>
                        </a:rPr>
                        <a:t>600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effectLst/>
                        </a:rPr>
                        <a:t>28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>
                          <a:effectLst/>
                        </a:rPr>
                        <a:t>34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>
                          <a:effectLst/>
                        </a:rPr>
                        <a:t>634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effectLst/>
                        </a:rPr>
                        <a:t>29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>
                          <a:effectLst/>
                        </a:rPr>
                        <a:t>33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>
                          <a:effectLst/>
                        </a:rPr>
                        <a:t>667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effectLst/>
                        </a:rPr>
                        <a:t>30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>
                          <a:effectLst/>
                        </a:rPr>
                        <a:t>33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>
                          <a:effectLst/>
                        </a:rPr>
                        <a:t>700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effectLst/>
                        </a:rPr>
                        <a:t>31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>
                          <a:effectLst/>
                        </a:rPr>
                        <a:t>50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>
                          <a:effectLst/>
                        </a:rPr>
                        <a:t>750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effectLst/>
                        </a:rPr>
                        <a:t>32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>
                          <a:effectLst/>
                        </a:rPr>
                        <a:t>50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>
                          <a:effectLst/>
                        </a:rPr>
                        <a:t>800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effectLst/>
                        </a:rPr>
                        <a:t>33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>
                          <a:effectLst/>
                        </a:rPr>
                        <a:t>45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>
                          <a:effectLst/>
                        </a:rPr>
                        <a:t>845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effectLst/>
                        </a:rPr>
                        <a:t>34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>
                          <a:effectLst/>
                        </a:rPr>
                        <a:t>27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>
                          <a:effectLst/>
                        </a:rPr>
                        <a:t>872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effectLst/>
                        </a:rPr>
                        <a:t>35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>
                          <a:effectLst/>
                        </a:rPr>
                        <a:t>28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>
                          <a:effectLst/>
                        </a:rPr>
                        <a:t>900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effectLst/>
                        </a:rPr>
                        <a:t>36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>
                          <a:effectLst/>
                        </a:rPr>
                        <a:t>30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>
                          <a:effectLst/>
                        </a:rPr>
                        <a:t>930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effectLst/>
                        </a:rPr>
                        <a:t>37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>
                          <a:effectLst/>
                        </a:rPr>
                        <a:t>28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>
                          <a:effectLst/>
                        </a:rPr>
                        <a:t>958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effectLst/>
                        </a:rPr>
                        <a:t>38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>
                          <a:effectLst/>
                        </a:rPr>
                        <a:t>20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>
                          <a:effectLst/>
                        </a:rPr>
                        <a:t>978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effectLst/>
                        </a:rPr>
                        <a:t>39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>
                          <a:effectLst/>
                        </a:rPr>
                        <a:t>12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>
                          <a:effectLst/>
                        </a:rPr>
                        <a:t>990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effectLst/>
                        </a:rPr>
                        <a:t>40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effectLst/>
                        </a:rPr>
                        <a:t>10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effectLst/>
                        </a:rPr>
                        <a:t>1000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7750627"/>
      </p:ext>
    </p:extLst>
  </p:cSld>
  <p:clrMapOvr>
    <a:masterClrMapping/>
  </p:clrMapOvr>
  <p:transition>
    <p:randomBar dir="vert"/>
  </p:transition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489</TotalTime>
  <Words>715</Words>
  <Application>Microsoft Office PowerPoint</Application>
  <PresentationFormat>On-screen Show (4:3)</PresentationFormat>
  <Paragraphs>186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Wingdings</vt:lpstr>
      <vt:lpstr>Wingdings 3</vt:lpstr>
      <vt:lpstr>Motiv sady Office</vt:lpstr>
      <vt:lpstr>Statistika 5</vt:lpstr>
      <vt:lpstr>Statistika 5 - teorie</vt:lpstr>
      <vt:lpstr>Statistika 5 – teorie Stan Giblisco, Statistika bez předchozích znalostí, Nakladatelství C- press, 2009</vt:lpstr>
      <vt:lpstr>Statistika 5 - teorie</vt:lpstr>
      <vt:lpstr>Statistika 5 - teorie</vt:lpstr>
      <vt:lpstr>Statistika 5 - teorie</vt:lpstr>
      <vt:lpstr>Příklad 1 Stan Gibilisco, Statistika bez předchozích znalostí, str.83</vt:lpstr>
      <vt:lpstr>Tabulka 1</vt:lpstr>
      <vt:lpstr>Tabulka 1/2</vt:lpstr>
      <vt:lpstr>Příklad 1</vt:lpstr>
      <vt:lpstr>Příklad 1</vt:lpstr>
      <vt:lpstr>Příklad 2</vt:lpstr>
      <vt:lpstr>Příklad 2</vt:lpstr>
      <vt:lpstr>Děkuji za pozornost.</vt:lpstr>
    </vt:vector>
  </TitlesOfParts>
  <Company>ATC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Kristýna Sichová</cp:lastModifiedBy>
  <cp:revision>57</cp:revision>
  <dcterms:created xsi:type="dcterms:W3CDTF">2011-12-03T14:12:28Z</dcterms:created>
  <dcterms:modified xsi:type="dcterms:W3CDTF">2024-08-24T15:21:34Z</dcterms:modified>
</cp:coreProperties>
</file>